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p:restoredLeft sz="15620"/>
    <p:restoredTop sz="99148" autoAdjust="0"/>
  </p:normalViewPr>
  <p:slideViewPr>
    <p:cSldViewPr>
      <p:cViewPr varScale="1">
        <p:scale>
          <a:sx n="70" d="100"/>
          <a:sy n="70" d="100"/>
        </p:scale>
        <p:origin x="-193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CCA0DC7D-6839-4EF6-A873-3CF6FCC2310F}" type="datetimeFigureOut">
              <a:rPr lang="en-US" smtClean="0"/>
              <a:t>9/12/2011</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FBAB604-6A8B-4B3C-AF00-E0DC620615A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0CB291-C547-4894-8A2A-7DD8A90E16E8}"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CB291-C547-4894-8A2A-7DD8A90E16E8}"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CB291-C547-4894-8A2A-7DD8A90E16E8}"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CB291-C547-4894-8A2A-7DD8A90E16E8}"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CB291-C547-4894-8A2A-7DD8A90E16E8}" type="datetimeFigureOut">
              <a:rPr lang="en-US" smtClean="0"/>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0CB291-C547-4894-8A2A-7DD8A90E16E8}"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0CB291-C547-4894-8A2A-7DD8A90E16E8}" type="datetimeFigureOut">
              <a:rPr lang="en-US" smtClean="0"/>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0CB291-C547-4894-8A2A-7DD8A90E16E8}" type="datetimeFigureOut">
              <a:rPr lang="en-US" smtClean="0"/>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CB291-C547-4894-8A2A-7DD8A90E16E8}" type="datetimeFigureOut">
              <a:rPr lang="en-US" smtClean="0"/>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CB291-C547-4894-8A2A-7DD8A90E16E8}"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CB291-C547-4894-8A2A-7DD8A90E16E8}" type="datetimeFigureOut">
              <a:rPr lang="en-US" smtClean="0"/>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40A1-6D71-4E57-80B7-EFD743616D5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CB291-C547-4894-8A2A-7DD8A90E16E8}" type="datetimeFigureOut">
              <a:rPr lang="en-US" smtClean="0"/>
              <a:t>9/12/2011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40A1-6D71-4E57-80B7-EFD743616D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s-PR" dirty="0" smtClean="0"/>
          </a:p>
          <a:p>
            <a:endParaRPr lang="es-PR" dirty="0"/>
          </a:p>
          <a:p>
            <a:r>
              <a:rPr lang="es-PR" dirty="0" smtClean="0">
                <a:solidFill>
                  <a:schemeClr val="tx1"/>
                </a:solidFill>
              </a:rPr>
              <a:t>Agresión </a:t>
            </a:r>
            <a:r>
              <a:rPr lang="es-PR" dirty="0">
                <a:solidFill>
                  <a:schemeClr val="tx1"/>
                </a:solidFill>
              </a:rPr>
              <a:t>Sexual Por Parte de Parejas Intimas</a:t>
            </a:r>
            <a:endParaRPr lang="en-US" dirty="0">
              <a:solidFill>
                <a:schemeClr val="tx1"/>
              </a:solidFill>
            </a:endParaRPr>
          </a:p>
          <a:p>
            <a:r>
              <a:rPr lang="es-PR" dirty="0">
                <a:solidFill>
                  <a:schemeClr val="tx1"/>
                </a:solidFill>
              </a:rPr>
              <a:t> </a:t>
            </a:r>
            <a:endParaRPr lang="es-PR" dirty="0" smtClean="0">
              <a:solidFill>
                <a:schemeClr val="tx1"/>
              </a:solidFill>
            </a:endParaRPr>
          </a:p>
          <a:p>
            <a:endParaRPr lang="en-US" dirty="0">
              <a:solidFill>
                <a:schemeClr val="tx1"/>
              </a:solidFill>
            </a:endParaRPr>
          </a:p>
          <a:p>
            <a:r>
              <a:rPr lang="es-PR" dirty="0">
                <a:solidFill>
                  <a:schemeClr val="tx1"/>
                </a:solidFill>
              </a:rPr>
              <a:t>Jennifer G. Long, Directora</a:t>
            </a:r>
            <a:endParaRPr lang="en-US" dirty="0">
              <a:solidFill>
                <a:schemeClr val="tx1"/>
              </a:solidFill>
            </a:endParaRPr>
          </a:p>
          <a:p>
            <a:r>
              <a:rPr lang="es-PR" dirty="0" err="1">
                <a:solidFill>
                  <a:schemeClr val="tx1"/>
                </a:solidFill>
              </a:rPr>
              <a:t>Jenifer</a:t>
            </a:r>
            <a:r>
              <a:rPr lang="es-PR" dirty="0">
                <a:solidFill>
                  <a:schemeClr val="tx1"/>
                </a:solidFill>
              </a:rPr>
              <a:t> </a:t>
            </a:r>
            <a:r>
              <a:rPr lang="es-PR" dirty="0" err="1">
                <a:solidFill>
                  <a:schemeClr val="tx1"/>
                </a:solidFill>
              </a:rPr>
              <a:t>Markowitz</a:t>
            </a:r>
            <a:r>
              <a:rPr lang="es-PR" dirty="0">
                <a:solidFill>
                  <a:schemeClr val="tx1"/>
                </a:solidFill>
              </a:rPr>
              <a:t>, Asesora Médica</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a:solidFill>
                  <a:schemeClr val="tx1"/>
                </a:solidFill>
              </a:rPr>
              <a:t>Delincuentes que Abusan Sexualmente a sus Parejas Intimas</a:t>
            </a:r>
            <a:endParaRPr lang="en-US" b="1" dirty="0">
              <a:solidFill>
                <a:schemeClr val="tx1"/>
              </a:solidFill>
            </a:endParaRPr>
          </a:p>
          <a:p>
            <a:pPr marL="163513" lvl="0" indent="-163513" algn="l">
              <a:buFont typeface="Arial" pitchFamily="34" charset="0"/>
              <a:buChar char="•"/>
            </a:pPr>
            <a:r>
              <a:rPr lang="es-PR" dirty="0">
                <a:solidFill>
                  <a:schemeClr val="tx1"/>
                </a:solidFill>
              </a:rPr>
              <a:t>Tienen más experiencia</a:t>
            </a:r>
            <a:endParaRPr lang="en-US" dirty="0">
              <a:solidFill>
                <a:schemeClr val="tx1"/>
              </a:solidFill>
            </a:endParaRPr>
          </a:p>
          <a:p>
            <a:pPr marL="163513" lvl="0" indent="-163513" algn="l">
              <a:buFont typeface="Arial" pitchFamily="34" charset="0"/>
              <a:buChar char="•"/>
            </a:pPr>
            <a:r>
              <a:rPr lang="es-PR" dirty="0">
                <a:solidFill>
                  <a:schemeClr val="tx1"/>
                </a:solidFill>
              </a:rPr>
              <a:t>Están más involucrados</a:t>
            </a:r>
            <a:endParaRPr lang="en-US" dirty="0">
              <a:solidFill>
                <a:schemeClr val="tx1"/>
              </a:solidFill>
            </a:endParaRPr>
          </a:p>
          <a:p>
            <a:pPr marL="163513" lvl="0" indent="-163513" algn="l">
              <a:buFont typeface="Arial" pitchFamily="34" charset="0"/>
              <a:buChar char="•"/>
            </a:pPr>
            <a:r>
              <a:rPr lang="es-PR" dirty="0">
                <a:solidFill>
                  <a:schemeClr val="tx1"/>
                </a:solidFill>
              </a:rPr>
              <a:t>Cruzan más barreras</a:t>
            </a:r>
            <a:endParaRPr lang="en-US" dirty="0">
              <a:solidFill>
                <a:schemeClr val="tx1"/>
              </a:solidFill>
            </a:endParaRPr>
          </a:p>
          <a:p>
            <a:pPr marL="163513" lvl="0" indent="-163513" algn="l">
              <a:buFont typeface="Arial" pitchFamily="34" charset="0"/>
              <a:buChar char="•"/>
            </a:pPr>
            <a:r>
              <a:rPr lang="es-PR" dirty="0">
                <a:solidFill>
                  <a:schemeClr val="tx1"/>
                </a:solidFill>
              </a:rPr>
              <a:t>Más seguro</a:t>
            </a:r>
            <a:endParaRPr lang="en-US" dirty="0">
              <a:solidFill>
                <a:schemeClr val="tx1"/>
              </a:solidFill>
            </a:endParaRPr>
          </a:p>
          <a:p>
            <a:pPr marL="163513" lvl="0" indent="-163513" algn="l">
              <a:buFont typeface="Arial" pitchFamily="34" charset="0"/>
              <a:buChar char="•"/>
            </a:pPr>
            <a:r>
              <a:rPr lang="es-PR" dirty="0">
                <a:solidFill>
                  <a:schemeClr val="tx1"/>
                </a:solidFill>
              </a:rPr>
              <a:t>Creando más traición / conflicto familiar</a:t>
            </a:r>
            <a:endParaRPr lang="en-US" dirty="0">
              <a:solidFill>
                <a:schemeClr val="tx1"/>
              </a:solidFill>
            </a:endParaRPr>
          </a:p>
          <a:p>
            <a:pPr marL="163513" indent="-163513" algn="l">
              <a:buFont typeface="Arial" pitchFamily="34" charset="0"/>
              <a:buChar char="•"/>
            </a:pPr>
            <a:r>
              <a:rPr lang="es-PR" dirty="0">
                <a:solidFill>
                  <a:schemeClr val="tx1"/>
                </a:solidFill>
              </a:rPr>
              <a:t>Están más involucrados en ofender sicológicamente/emocionalmente</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85000" lnSpcReduction="20000"/>
          </a:bodyPr>
          <a:lstStyle/>
          <a:p>
            <a:r>
              <a:rPr lang="es-PR" sz="3800" b="1" dirty="0">
                <a:solidFill>
                  <a:schemeClr val="tx1"/>
                </a:solidFill>
              </a:rPr>
              <a:t>Armas</a:t>
            </a:r>
            <a:endParaRPr lang="en-US" sz="3800" b="1" dirty="0">
              <a:solidFill>
                <a:schemeClr val="tx1"/>
              </a:solidFill>
            </a:endParaRPr>
          </a:p>
          <a:p>
            <a:pPr algn="l"/>
            <a:r>
              <a:rPr lang="es-PR" b="1" dirty="0">
                <a:solidFill>
                  <a:schemeClr val="tx1"/>
                </a:solidFill>
              </a:rPr>
              <a:t>Tradicionales</a:t>
            </a:r>
            <a:endParaRPr lang="en-US" b="1" dirty="0">
              <a:solidFill>
                <a:schemeClr val="tx1"/>
              </a:solidFill>
            </a:endParaRPr>
          </a:p>
          <a:p>
            <a:pPr lvl="0" algn="l">
              <a:buFont typeface="Arial" pitchFamily="34" charset="0"/>
              <a:buChar char="•"/>
            </a:pPr>
            <a:r>
              <a:rPr lang="es-PR" dirty="0">
                <a:solidFill>
                  <a:schemeClr val="tx1"/>
                </a:solidFill>
              </a:rPr>
              <a:t>Pistola</a:t>
            </a:r>
            <a:endParaRPr lang="en-US" dirty="0">
              <a:solidFill>
                <a:schemeClr val="tx1"/>
              </a:solidFill>
            </a:endParaRPr>
          </a:p>
          <a:p>
            <a:pPr lvl="0" algn="l">
              <a:buFont typeface="Arial" pitchFamily="34" charset="0"/>
              <a:buChar char="•"/>
            </a:pPr>
            <a:r>
              <a:rPr lang="es-PR" dirty="0">
                <a:solidFill>
                  <a:schemeClr val="tx1"/>
                </a:solidFill>
              </a:rPr>
              <a:t>Cuchillo</a:t>
            </a:r>
            <a:endParaRPr lang="en-US" dirty="0">
              <a:solidFill>
                <a:schemeClr val="tx1"/>
              </a:solidFill>
            </a:endParaRPr>
          </a:p>
          <a:p>
            <a:pPr lvl="0" algn="l">
              <a:buFont typeface="Arial" pitchFamily="34" charset="0"/>
              <a:buChar char="•"/>
            </a:pPr>
            <a:r>
              <a:rPr lang="es-PR" dirty="0">
                <a:solidFill>
                  <a:schemeClr val="tx1"/>
                </a:solidFill>
              </a:rPr>
              <a:t>Soga</a:t>
            </a:r>
            <a:endParaRPr lang="en-US" dirty="0">
              <a:solidFill>
                <a:schemeClr val="tx1"/>
              </a:solidFill>
            </a:endParaRPr>
          </a:p>
          <a:p>
            <a:pPr lvl="0" algn="l">
              <a:buFont typeface="Arial" pitchFamily="34" charset="0"/>
              <a:buChar char="•"/>
            </a:pPr>
            <a:r>
              <a:rPr lang="es-PR" dirty="0">
                <a:solidFill>
                  <a:schemeClr val="tx1"/>
                </a:solidFill>
              </a:rPr>
              <a:t>Objeto</a:t>
            </a:r>
            <a:endParaRPr lang="en-US" dirty="0">
              <a:solidFill>
                <a:schemeClr val="tx1"/>
              </a:solidFill>
            </a:endParaRPr>
          </a:p>
          <a:p>
            <a:pPr algn="l"/>
            <a:r>
              <a:rPr lang="es-PR" dirty="0">
                <a:solidFill>
                  <a:schemeClr val="tx1"/>
                </a:solidFill>
              </a:rPr>
              <a:t> </a:t>
            </a:r>
            <a:endParaRPr lang="en-US" dirty="0">
              <a:solidFill>
                <a:schemeClr val="tx1"/>
              </a:solidFill>
            </a:endParaRPr>
          </a:p>
          <a:p>
            <a:pPr algn="l"/>
            <a:r>
              <a:rPr lang="es-PR" b="1" dirty="0">
                <a:solidFill>
                  <a:schemeClr val="tx1"/>
                </a:solidFill>
              </a:rPr>
              <a:t>No Tradicionales</a:t>
            </a:r>
            <a:endParaRPr lang="en-US" b="1" dirty="0">
              <a:solidFill>
                <a:schemeClr val="tx1"/>
              </a:solidFill>
            </a:endParaRPr>
          </a:p>
          <a:p>
            <a:pPr lvl="0" algn="l">
              <a:buFont typeface="Arial" pitchFamily="34" charset="0"/>
              <a:buChar char="•"/>
            </a:pPr>
            <a:r>
              <a:rPr lang="es-PR" dirty="0">
                <a:solidFill>
                  <a:schemeClr val="tx1"/>
                </a:solidFill>
              </a:rPr>
              <a:t>Premeditación</a:t>
            </a:r>
            <a:endParaRPr lang="en-US" dirty="0">
              <a:solidFill>
                <a:schemeClr val="tx1"/>
              </a:solidFill>
            </a:endParaRPr>
          </a:p>
          <a:p>
            <a:pPr lvl="0" algn="l">
              <a:buFont typeface="Arial" pitchFamily="34" charset="0"/>
              <a:buChar char="•"/>
            </a:pPr>
            <a:r>
              <a:rPr lang="es-PR" dirty="0">
                <a:solidFill>
                  <a:schemeClr val="tx1"/>
                </a:solidFill>
              </a:rPr>
              <a:t>Planificación </a:t>
            </a:r>
            <a:endParaRPr lang="en-US" dirty="0">
              <a:solidFill>
                <a:schemeClr val="tx1"/>
              </a:solidFill>
            </a:endParaRPr>
          </a:p>
          <a:p>
            <a:pPr lvl="0" algn="l">
              <a:buFont typeface="Arial" pitchFamily="34" charset="0"/>
              <a:buChar char="•"/>
            </a:pPr>
            <a:r>
              <a:rPr lang="es-PR" dirty="0">
                <a:solidFill>
                  <a:schemeClr val="tx1"/>
                </a:solidFill>
              </a:rPr>
              <a:t>Manipulación</a:t>
            </a:r>
            <a:endParaRPr lang="en-US" dirty="0">
              <a:solidFill>
                <a:schemeClr val="tx1"/>
              </a:solidFill>
            </a:endParaRPr>
          </a:p>
          <a:p>
            <a:pPr lvl="0" algn="l">
              <a:buFont typeface="Arial" pitchFamily="34" charset="0"/>
              <a:buChar char="•"/>
            </a:pPr>
            <a:r>
              <a:rPr lang="es-PR" dirty="0">
                <a:solidFill>
                  <a:schemeClr val="tx1"/>
                </a:solidFill>
              </a:rPr>
              <a:t>Engaño</a:t>
            </a:r>
            <a:endParaRPr lang="en-US" dirty="0">
              <a:solidFill>
                <a:schemeClr val="tx1"/>
              </a:solidFill>
            </a:endParaRPr>
          </a:p>
          <a:p>
            <a:pPr algn="l">
              <a:buFont typeface="Arial" pitchFamily="34" charset="0"/>
              <a:buChar char="•"/>
            </a:pPr>
            <a:r>
              <a:rPr lang="es-PR" dirty="0">
                <a:solidFill>
                  <a:schemeClr val="tx1"/>
                </a:solidFill>
              </a:rPr>
              <a:t>Traición a la confianza</a:t>
            </a:r>
            <a:endParaRPr lang="en-US"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a:solidFill>
                  <a:schemeClr val="tx1"/>
                </a:solidFill>
              </a:rPr>
              <a:t>Minimizando la Ofensa</a:t>
            </a:r>
            <a:endParaRPr lang="en-US" b="1" dirty="0">
              <a:solidFill>
                <a:schemeClr val="tx1"/>
              </a:solidFill>
            </a:endParaRPr>
          </a:p>
          <a:p>
            <a:r>
              <a:rPr lang="es-PR" dirty="0"/>
              <a:t> </a:t>
            </a:r>
            <a:endParaRPr lang="en-US" dirty="0"/>
          </a:p>
          <a:p>
            <a:r>
              <a:rPr lang="es-PR" dirty="0">
                <a:solidFill>
                  <a:schemeClr val="tx1"/>
                </a:solidFill>
              </a:rPr>
              <a:t>“El esposo no puede ser culpable de una violación cometida contra su propia esposa legal, porque en su contrato y consentimiento matrimonial mutuo, la esposa se ha dado a su esposo en esta manera, y no se puede retractar… (E)n el matrimonio ella le ha entregado su cuerpo a su esposo.”</a:t>
            </a:r>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smtClean="0"/>
          </a:p>
          <a:p>
            <a:endParaRPr lang="en-US" dirty="0"/>
          </a:p>
          <a:p>
            <a:endParaRPr lang="en-US" dirty="0" smtClean="0"/>
          </a:p>
          <a:p>
            <a:r>
              <a:rPr lang="es-PR" sz="4000" b="1" dirty="0">
                <a:solidFill>
                  <a:schemeClr val="tx1"/>
                </a:solidFill>
              </a:rPr>
              <a:t>Teoría de Caso</a:t>
            </a:r>
            <a:endParaRPr lang="en-US" sz="4000"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smtClean="0">
                <a:solidFill>
                  <a:schemeClr val="tx1"/>
                </a:solidFill>
              </a:rPr>
              <a:t>Contexto</a:t>
            </a:r>
          </a:p>
          <a:p>
            <a:endParaRPr lang="en-US" sz="3600" b="1" dirty="0">
              <a:solidFill>
                <a:schemeClr val="tx1"/>
              </a:solidFill>
            </a:endParaRPr>
          </a:p>
          <a:p>
            <a:pPr marL="117475" lvl="0" indent="-117475" algn="l">
              <a:buFont typeface="Arial" pitchFamily="34" charset="0"/>
              <a:buChar char="•"/>
            </a:pPr>
            <a:r>
              <a:rPr lang="es-PR" dirty="0">
                <a:solidFill>
                  <a:schemeClr val="tx1"/>
                </a:solidFill>
              </a:rPr>
              <a:t>Todas las víctimas no caben en un solo molde</a:t>
            </a:r>
            <a:endParaRPr lang="en-US" dirty="0">
              <a:solidFill>
                <a:schemeClr val="tx1"/>
              </a:solidFill>
            </a:endParaRPr>
          </a:p>
          <a:p>
            <a:pPr marL="117475" lvl="0" indent="-117475" algn="l">
              <a:buFont typeface="Arial" pitchFamily="34" charset="0"/>
              <a:buChar char="•"/>
            </a:pPr>
            <a:r>
              <a:rPr lang="es-PR" dirty="0">
                <a:solidFill>
                  <a:schemeClr val="tx1"/>
                </a:solidFill>
              </a:rPr>
              <a:t>Público versus privado</a:t>
            </a:r>
            <a:endParaRPr lang="en-US" dirty="0">
              <a:solidFill>
                <a:schemeClr val="tx1"/>
              </a:solidFill>
            </a:endParaRPr>
          </a:p>
          <a:p>
            <a:pPr marL="117475" indent="-117475" algn="l">
              <a:buFont typeface="Arial" pitchFamily="34" charset="0"/>
              <a:buChar char="•"/>
            </a:pPr>
            <a:r>
              <a:rPr lang="es-PR" dirty="0">
                <a:solidFill>
                  <a:schemeClr val="tx1"/>
                </a:solidFill>
              </a:rPr>
              <a:t>Fuerza explícita o amenaza basada en comportamiento previo</a:t>
            </a:r>
            <a:endParaRPr lang="en-US"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Estado vs. Mark </a:t>
            </a:r>
            <a:r>
              <a:rPr lang="es-PR" sz="3600" b="1" dirty="0" err="1">
                <a:solidFill>
                  <a:schemeClr val="tx1"/>
                </a:solidFill>
              </a:rPr>
              <a:t>Kocaj</a:t>
            </a:r>
            <a:endParaRPr lang="en-US" sz="3600" b="1" dirty="0">
              <a:solidFill>
                <a:schemeClr val="tx1"/>
              </a:solidFill>
            </a:endParaRPr>
          </a:p>
          <a:p>
            <a:r>
              <a:rPr lang="es-PR" dirty="0"/>
              <a:t> </a:t>
            </a:r>
            <a:endParaRPr lang="en-US" dirty="0"/>
          </a:p>
          <a:p>
            <a:pPr marL="163513" lvl="0" indent="-163513" algn="l">
              <a:buFont typeface="Arial" pitchFamily="34" charset="0"/>
              <a:buChar char="•"/>
            </a:pPr>
            <a:r>
              <a:rPr lang="es-PR" dirty="0">
                <a:solidFill>
                  <a:schemeClr val="tx1"/>
                </a:solidFill>
              </a:rPr>
              <a:t>¿Cuál es la relación íntima entre la víctima y el acusado?</a:t>
            </a:r>
            <a:endParaRPr lang="en-US" dirty="0">
              <a:solidFill>
                <a:schemeClr val="tx1"/>
              </a:solidFill>
            </a:endParaRPr>
          </a:p>
          <a:p>
            <a:pPr marL="163513" lvl="0" indent="-163513" algn="l">
              <a:buFont typeface="Arial" pitchFamily="34" charset="0"/>
              <a:buChar char="•"/>
            </a:pPr>
            <a:r>
              <a:rPr lang="es-PR" dirty="0">
                <a:solidFill>
                  <a:schemeClr val="tx1"/>
                </a:solidFill>
              </a:rPr>
              <a:t>¿Cómo se usa la violencia sexual en la relación?</a:t>
            </a:r>
            <a:endParaRPr lang="en-US" dirty="0">
              <a:solidFill>
                <a:schemeClr val="tx1"/>
              </a:solidFill>
            </a:endParaRPr>
          </a:p>
          <a:p>
            <a:pPr marL="163513" indent="-163513" algn="l">
              <a:buFont typeface="Arial" pitchFamily="34" charset="0"/>
              <a:buChar char="•"/>
            </a:pPr>
            <a:r>
              <a:rPr lang="es-PR" dirty="0">
                <a:solidFill>
                  <a:schemeClr val="tx1"/>
                </a:solidFill>
              </a:rPr>
              <a:t>¿Qué tipo de fuerza se utilizó en la agresión? </a:t>
            </a:r>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Cargos</a:t>
            </a:r>
            <a:endParaRPr lang="en-US" sz="3600" b="1" dirty="0">
              <a:solidFill>
                <a:schemeClr val="tx1"/>
              </a:solidFill>
            </a:endParaRPr>
          </a:p>
          <a:p>
            <a:r>
              <a:rPr lang="es-PR" dirty="0"/>
              <a:t> </a:t>
            </a:r>
            <a:endParaRPr lang="en-US" dirty="0"/>
          </a:p>
          <a:p>
            <a:pPr marL="163513" lvl="0" indent="-115888" algn="l">
              <a:buFont typeface="Arial" pitchFamily="34" charset="0"/>
              <a:buChar char="•"/>
            </a:pPr>
            <a:r>
              <a:rPr lang="es-PR" dirty="0">
                <a:solidFill>
                  <a:schemeClr val="tx1"/>
                </a:solidFill>
              </a:rPr>
              <a:t>¿Cómo vas a radicar cargos?</a:t>
            </a:r>
            <a:endParaRPr lang="en-US" dirty="0">
              <a:solidFill>
                <a:schemeClr val="tx1"/>
              </a:solidFill>
            </a:endParaRPr>
          </a:p>
          <a:p>
            <a:pPr marL="620713" lvl="1" indent="-115888" algn="l">
              <a:buFont typeface="Arial" pitchFamily="34" charset="0"/>
              <a:buChar char="•"/>
            </a:pPr>
            <a:r>
              <a:rPr lang="es-PR" dirty="0">
                <a:solidFill>
                  <a:schemeClr val="tx1"/>
                </a:solidFill>
              </a:rPr>
              <a:t>Fuerza, amenaza de fuerza, no consentimiento</a:t>
            </a:r>
            <a:endParaRPr lang="en-US"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Fuerza / Amenaza de Fuerza</a:t>
            </a:r>
            <a:endParaRPr lang="en-US" sz="3600" b="1" dirty="0">
              <a:solidFill>
                <a:schemeClr val="tx1"/>
              </a:solidFill>
            </a:endParaRPr>
          </a:p>
          <a:p>
            <a:r>
              <a:rPr lang="es-PR" dirty="0"/>
              <a:t> </a:t>
            </a:r>
            <a:endParaRPr lang="en-US" dirty="0"/>
          </a:p>
          <a:p>
            <a:pPr marL="163513" lvl="0" indent="-115888" algn="l">
              <a:buFont typeface="Arial" pitchFamily="34" charset="0"/>
              <a:buChar char="•"/>
            </a:pPr>
            <a:r>
              <a:rPr lang="es-PR" dirty="0">
                <a:solidFill>
                  <a:schemeClr val="tx1"/>
                </a:solidFill>
              </a:rPr>
              <a:t>El contexto es crítico</a:t>
            </a:r>
            <a:endParaRPr lang="en-US" dirty="0">
              <a:solidFill>
                <a:schemeClr val="tx1"/>
              </a:solidFill>
            </a:endParaRPr>
          </a:p>
          <a:p>
            <a:pPr marL="163513" lvl="0" indent="-115888" algn="l">
              <a:buFont typeface="Arial" pitchFamily="34" charset="0"/>
              <a:buChar char="•"/>
            </a:pPr>
            <a:r>
              <a:rPr lang="es-PR" dirty="0">
                <a:solidFill>
                  <a:schemeClr val="tx1"/>
                </a:solidFill>
              </a:rPr>
              <a:t>Abuso previo, otros actos</a:t>
            </a:r>
            <a:endParaRPr lang="en-US" dirty="0">
              <a:solidFill>
                <a:schemeClr val="tx1"/>
              </a:solidFill>
            </a:endParaRPr>
          </a:p>
          <a:p>
            <a:pPr marL="163513" lvl="0" indent="-115888" algn="l">
              <a:buFont typeface="Arial" pitchFamily="34" charset="0"/>
              <a:buChar char="•"/>
            </a:pPr>
            <a:r>
              <a:rPr lang="es-PR" dirty="0">
                <a:solidFill>
                  <a:schemeClr val="tx1"/>
                </a:solidFill>
              </a:rPr>
              <a:t>Otras actividades criminales</a:t>
            </a:r>
            <a:endParaRPr lang="en-US" dirty="0">
              <a:solidFill>
                <a:schemeClr val="tx1"/>
              </a:solidFill>
            </a:endParaRPr>
          </a:p>
          <a:p>
            <a:pPr marL="620713" lvl="1" indent="-115888" algn="l">
              <a:buFont typeface="Arial" pitchFamily="34" charset="0"/>
              <a:buChar char="•"/>
            </a:pPr>
            <a:r>
              <a:rPr lang="es-PR" dirty="0">
                <a:solidFill>
                  <a:schemeClr val="tx1"/>
                </a:solidFill>
              </a:rPr>
              <a:t>404b</a:t>
            </a:r>
            <a:endParaRPr lang="en-US" dirty="0">
              <a:solidFill>
                <a:schemeClr val="tx1"/>
              </a:solidFill>
            </a:endParaRPr>
          </a:p>
          <a:p>
            <a:pPr marL="620713" lvl="1" indent="-115888" algn="l">
              <a:buFont typeface="Arial" pitchFamily="34" charset="0"/>
              <a:buChar char="•"/>
            </a:pPr>
            <a:r>
              <a:rPr lang="es-PR" dirty="0">
                <a:solidFill>
                  <a:schemeClr val="tx1"/>
                </a:solidFill>
              </a:rPr>
              <a:t>Actual / previa / otras víctimas</a:t>
            </a:r>
            <a:endParaRPr lang="en-US"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10000"/>
          </a:bodyPr>
          <a:lstStyle/>
          <a:p>
            <a:r>
              <a:rPr lang="es-PR" b="1" dirty="0">
                <a:solidFill>
                  <a:schemeClr val="tx1"/>
                </a:solidFill>
              </a:rPr>
              <a:t>Retos</a:t>
            </a:r>
            <a:endParaRPr lang="en-US" b="1" dirty="0">
              <a:solidFill>
                <a:schemeClr val="tx1"/>
              </a:solidFill>
            </a:endParaRPr>
          </a:p>
          <a:p>
            <a:pPr marL="163513" lvl="0" indent="-163513" algn="l">
              <a:buFont typeface="Arial" pitchFamily="34" charset="0"/>
              <a:buChar char="•"/>
            </a:pPr>
            <a:r>
              <a:rPr lang="es-PR" dirty="0">
                <a:solidFill>
                  <a:schemeClr val="tx1"/>
                </a:solidFill>
              </a:rPr>
              <a:t>Los incidentes de violencia entre parejas íntimas no se reportan adecuadamente</a:t>
            </a:r>
            <a:endParaRPr lang="en-US" dirty="0">
              <a:solidFill>
                <a:schemeClr val="tx1"/>
              </a:solidFill>
            </a:endParaRPr>
          </a:p>
          <a:p>
            <a:pPr marL="163513" lvl="0" indent="-163513" algn="l">
              <a:buFont typeface="Arial" pitchFamily="34" charset="0"/>
              <a:buChar char="•"/>
            </a:pPr>
            <a:r>
              <a:rPr lang="es-PR" dirty="0">
                <a:solidFill>
                  <a:schemeClr val="tx1"/>
                </a:solidFill>
              </a:rPr>
              <a:t>Dinámicas comunes de la violencia doméstica y sexual</a:t>
            </a:r>
            <a:endParaRPr lang="en-US" dirty="0">
              <a:solidFill>
                <a:schemeClr val="tx1"/>
              </a:solidFill>
            </a:endParaRPr>
          </a:p>
          <a:p>
            <a:pPr marL="620713" lvl="1" indent="-163513" algn="l">
              <a:buFont typeface="Arial" pitchFamily="34" charset="0"/>
              <a:buChar char="•"/>
            </a:pPr>
            <a:r>
              <a:rPr lang="es-PR" dirty="0">
                <a:solidFill>
                  <a:schemeClr val="tx1"/>
                </a:solidFill>
              </a:rPr>
              <a:t>Comportamiento de la víctima</a:t>
            </a:r>
            <a:endParaRPr lang="en-US" dirty="0">
              <a:solidFill>
                <a:schemeClr val="tx1"/>
              </a:solidFill>
            </a:endParaRPr>
          </a:p>
          <a:p>
            <a:pPr marL="163513" lvl="0" indent="-163513" algn="l">
              <a:buFont typeface="Arial" pitchFamily="34" charset="0"/>
              <a:buChar char="•"/>
            </a:pPr>
            <a:r>
              <a:rPr lang="es-PR" dirty="0">
                <a:solidFill>
                  <a:schemeClr val="tx1"/>
                </a:solidFill>
              </a:rPr>
              <a:t>La agresión sexual entre parejas íntimas puede </a:t>
            </a:r>
            <a:r>
              <a:rPr lang="es-PR" dirty="0" err="1">
                <a:solidFill>
                  <a:schemeClr val="tx1"/>
                </a:solidFill>
              </a:rPr>
              <a:t>co</a:t>
            </a:r>
            <a:r>
              <a:rPr lang="es-PR" dirty="0">
                <a:solidFill>
                  <a:schemeClr val="tx1"/>
                </a:solidFill>
              </a:rPr>
              <a:t>-ocurrir con otros crímenes serios</a:t>
            </a:r>
            <a:endParaRPr lang="en-US" dirty="0">
              <a:solidFill>
                <a:schemeClr val="tx1"/>
              </a:solidFill>
            </a:endParaRPr>
          </a:p>
          <a:p>
            <a:pPr marL="163513" lvl="0" indent="-163513" algn="l">
              <a:buFont typeface="Arial" pitchFamily="34" charset="0"/>
              <a:buChar char="•"/>
            </a:pPr>
            <a:r>
              <a:rPr lang="es-PR" dirty="0">
                <a:solidFill>
                  <a:schemeClr val="tx1"/>
                </a:solidFill>
              </a:rPr>
              <a:t>Los violadores de parejas íntimas conocen a sus víctimas mejor que cualquier otra persona</a:t>
            </a:r>
            <a:endParaRPr lang="en-US" dirty="0">
              <a:solidFill>
                <a:schemeClr val="tx1"/>
              </a:solidFill>
            </a:endParaRPr>
          </a:p>
          <a:p>
            <a:pPr marL="163513" indent="-163513" algn="l">
              <a:buFont typeface="Arial" pitchFamily="34" charset="0"/>
              <a:buChar char="•"/>
            </a:pPr>
            <a:r>
              <a:rPr lang="es-PR" dirty="0">
                <a:solidFill>
                  <a:schemeClr val="tx1"/>
                </a:solidFill>
              </a:rPr>
              <a:t>Las víctimas no siempre reconocen la agresión como violación</a:t>
            </a:r>
            <a:endParaRPr lang="en-US"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smtClean="0">
                <a:solidFill>
                  <a:schemeClr val="tx1"/>
                </a:solidFill>
              </a:rPr>
              <a:t>Estrategias</a:t>
            </a:r>
          </a:p>
          <a:p>
            <a:endParaRPr lang="en-US" sz="3600" b="1" dirty="0">
              <a:solidFill>
                <a:schemeClr val="tx1"/>
              </a:solidFill>
            </a:endParaRPr>
          </a:p>
          <a:p>
            <a:pPr lvl="0" algn="l">
              <a:buFont typeface="Arial" pitchFamily="34" charset="0"/>
              <a:buChar char="•"/>
            </a:pPr>
            <a:r>
              <a:rPr lang="es-PR" dirty="0">
                <a:solidFill>
                  <a:schemeClr val="tx1"/>
                </a:solidFill>
              </a:rPr>
              <a:t>Seguridad</a:t>
            </a:r>
            <a:endParaRPr lang="en-US" dirty="0">
              <a:solidFill>
                <a:schemeClr val="tx1"/>
              </a:solidFill>
            </a:endParaRPr>
          </a:p>
          <a:p>
            <a:pPr lvl="0" algn="l">
              <a:buFont typeface="Arial" pitchFamily="34" charset="0"/>
              <a:buChar char="•"/>
            </a:pPr>
            <a:r>
              <a:rPr lang="es-PR" dirty="0">
                <a:solidFill>
                  <a:schemeClr val="tx1"/>
                </a:solidFill>
              </a:rPr>
              <a:t>Apoyo</a:t>
            </a:r>
            <a:endParaRPr lang="en-US" dirty="0">
              <a:solidFill>
                <a:schemeClr val="tx1"/>
              </a:solidFill>
            </a:endParaRPr>
          </a:p>
          <a:p>
            <a:pPr lvl="0" algn="l">
              <a:buFont typeface="Arial" pitchFamily="34" charset="0"/>
              <a:buChar char="•"/>
            </a:pPr>
            <a:r>
              <a:rPr lang="es-PR" dirty="0">
                <a:solidFill>
                  <a:schemeClr val="tx1"/>
                </a:solidFill>
              </a:rPr>
              <a:t>Protección</a:t>
            </a:r>
            <a:endParaRPr lang="en-US" dirty="0">
              <a:solidFill>
                <a:schemeClr val="tx1"/>
              </a:solidFill>
            </a:endParaRPr>
          </a:p>
          <a:p>
            <a:pPr lvl="0" algn="l">
              <a:buFont typeface="Arial" pitchFamily="34" charset="0"/>
              <a:buChar char="•"/>
            </a:pPr>
            <a:r>
              <a:rPr lang="es-PR" dirty="0">
                <a:solidFill>
                  <a:schemeClr val="tx1"/>
                </a:solidFill>
              </a:rPr>
              <a:t>Técnicas previas al juicio</a:t>
            </a:r>
            <a:endParaRPr lang="en-US" dirty="0">
              <a:solidFill>
                <a:schemeClr val="tx1"/>
              </a:solidFill>
            </a:endParaRPr>
          </a:p>
          <a:p>
            <a:pPr algn="l">
              <a:buFont typeface="Arial" pitchFamily="34" charset="0"/>
              <a:buChar char="•"/>
            </a:pPr>
            <a:r>
              <a:rPr lang="es-PR" dirty="0">
                <a:solidFill>
                  <a:schemeClr val="tx1"/>
                </a:solidFill>
              </a:rPr>
              <a:t>Estrategias para el juicio</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dirty="0">
                <a:solidFill>
                  <a:schemeClr val="tx1"/>
                </a:solidFill>
              </a:rPr>
              <a:t>Este proyecto es pagado mediante la subvención No. 2009-TA-AX-K024 del Departamento de Justicia de los E.E.U.U., Oficina de Violencia Contra la Mujer (OVW).  Las opiniones, hallazgos, conclusiones, y recomendaciones expresadas en esta presentación son las del autor(es) y no necesariamente representan la opinión de la OVW. </a:t>
            </a:r>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smtClean="0"/>
          </a:p>
          <a:p>
            <a:endParaRPr lang="en-US" dirty="0"/>
          </a:p>
          <a:p>
            <a:endParaRPr lang="en-US" dirty="0" smtClean="0"/>
          </a:p>
          <a:p>
            <a:r>
              <a:rPr lang="es-PR" sz="4000" b="1" dirty="0">
                <a:solidFill>
                  <a:schemeClr val="tx1"/>
                </a:solidFill>
              </a:rPr>
              <a:t>Seguridad de la Víctima</a:t>
            </a:r>
            <a:endParaRPr lang="en-US" sz="4000" b="1"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Evaluando el Riesgo / </a:t>
            </a:r>
            <a:r>
              <a:rPr lang="es-PR" sz="3600" b="1" dirty="0" smtClean="0">
                <a:solidFill>
                  <a:schemeClr val="tx1"/>
                </a:solidFill>
              </a:rPr>
              <a:t>Letalidad</a:t>
            </a:r>
          </a:p>
          <a:p>
            <a:endParaRPr lang="en-US" sz="3600" b="1" dirty="0">
              <a:solidFill>
                <a:schemeClr val="tx1"/>
              </a:solidFill>
            </a:endParaRPr>
          </a:p>
          <a:p>
            <a:pPr marL="163513" lvl="0" indent="-163513" algn="l">
              <a:buFont typeface="Arial" pitchFamily="34" charset="0"/>
              <a:buChar char="•"/>
            </a:pPr>
            <a:r>
              <a:rPr lang="es-PR" dirty="0">
                <a:solidFill>
                  <a:schemeClr val="tx1"/>
                </a:solidFill>
              </a:rPr>
              <a:t>Actos de violencia previos hacia la víctima u otros</a:t>
            </a:r>
            <a:endParaRPr lang="en-US" dirty="0">
              <a:solidFill>
                <a:schemeClr val="tx1"/>
              </a:solidFill>
            </a:endParaRPr>
          </a:p>
          <a:p>
            <a:pPr marL="163513" lvl="0" indent="-163513" algn="l">
              <a:buFont typeface="Arial" pitchFamily="34" charset="0"/>
              <a:buChar char="•"/>
            </a:pPr>
            <a:r>
              <a:rPr lang="es-PR" dirty="0">
                <a:solidFill>
                  <a:schemeClr val="tx1"/>
                </a:solidFill>
              </a:rPr>
              <a:t>Amenazas previas hacia la víctima y otros</a:t>
            </a:r>
            <a:endParaRPr lang="en-US" dirty="0">
              <a:solidFill>
                <a:schemeClr val="tx1"/>
              </a:solidFill>
            </a:endParaRPr>
          </a:p>
          <a:p>
            <a:pPr marL="163513" lvl="0" indent="-163513" algn="l">
              <a:buFont typeface="Arial" pitchFamily="34" charset="0"/>
              <a:buChar char="•"/>
            </a:pPr>
            <a:r>
              <a:rPr lang="es-PR" dirty="0">
                <a:solidFill>
                  <a:schemeClr val="tx1"/>
                </a:solidFill>
              </a:rPr>
              <a:t>Violación de órdenes de la corte</a:t>
            </a:r>
            <a:endParaRPr lang="en-US" dirty="0">
              <a:solidFill>
                <a:schemeClr val="tx1"/>
              </a:solidFill>
            </a:endParaRPr>
          </a:p>
          <a:p>
            <a:pPr marL="163513" indent="-163513" algn="l">
              <a:buFont typeface="Arial" pitchFamily="34" charset="0"/>
              <a:buChar char="•"/>
            </a:pPr>
            <a:r>
              <a:rPr lang="es-PR" dirty="0">
                <a:solidFill>
                  <a:schemeClr val="tx1"/>
                </a:solidFill>
              </a:rPr>
              <a:t>Historial del enfermedad mental o tratamiento para la adicción</a:t>
            </a:r>
            <a:endParaRPr lang="en-US" dirty="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Evaluando el Riesgo / Letalidad</a:t>
            </a:r>
            <a:endParaRPr lang="en-US" sz="3600" b="1" dirty="0">
              <a:solidFill>
                <a:schemeClr val="tx1"/>
              </a:solidFill>
            </a:endParaRPr>
          </a:p>
          <a:p>
            <a:r>
              <a:rPr lang="es-PR" dirty="0"/>
              <a:t> </a:t>
            </a:r>
            <a:endParaRPr lang="en-US" dirty="0"/>
          </a:p>
          <a:p>
            <a:pPr marL="163513" lvl="0" indent="-163513" algn="l">
              <a:buFont typeface="Arial" pitchFamily="34" charset="0"/>
              <a:buChar char="•"/>
            </a:pPr>
            <a:r>
              <a:rPr lang="es-PR" dirty="0">
                <a:solidFill>
                  <a:schemeClr val="tx1"/>
                </a:solidFill>
              </a:rPr>
              <a:t>Intentos o amenazas de suicidio</a:t>
            </a:r>
            <a:endParaRPr lang="en-US" dirty="0">
              <a:solidFill>
                <a:schemeClr val="tx1"/>
              </a:solidFill>
            </a:endParaRPr>
          </a:p>
          <a:p>
            <a:pPr marL="163513" lvl="0" indent="-163513" algn="l">
              <a:buFont typeface="Arial" pitchFamily="34" charset="0"/>
              <a:buChar char="•"/>
            </a:pPr>
            <a:r>
              <a:rPr lang="es-PR" dirty="0">
                <a:solidFill>
                  <a:schemeClr val="tx1"/>
                </a:solidFill>
              </a:rPr>
              <a:t>Posesión de armas de fuego</a:t>
            </a:r>
            <a:endParaRPr lang="en-US" dirty="0">
              <a:solidFill>
                <a:schemeClr val="tx1"/>
              </a:solidFill>
            </a:endParaRPr>
          </a:p>
          <a:p>
            <a:pPr marL="163513" lvl="0" indent="-163513" algn="l">
              <a:buFont typeface="Arial" pitchFamily="34" charset="0"/>
              <a:buChar char="•"/>
            </a:pPr>
            <a:r>
              <a:rPr lang="es-PR" dirty="0">
                <a:solidFill>
                  <a:schemeClr val="tx1"/>
                </a:solidFill>
              </a:rPr>
              <a:t>Comportamiento obsesivo desde el crimen o arresto</a:t>
            </a:r>
            <a:endParaRPr lang="en-US" dirty="0">
              <a:solidFill>
                <a:schemeClr val="tx1"/>
              </a:solidFill>
            </a:endParaRPr>
          </a:p>
          <a:p>
            <a:pPr marL="163513" indent="-163513" algn="l">
              <a:buFont typeface="Arial" pitchFamily="34" charset="0"/>
              <a:buChar char="•"/>
            </a:pPr>
            <a:r>
              <a:rPr lang="es-PR" dirty="0">
                <a:solidFill>
                  <a:schemeClr val="tx1"/>
                </a:solidFill>
              </a:rPr>
              <a:t>Contacto desde el arresto y/o día de la entrevista</a:t>
            </a:r>
            <a:endParaRPr lang="en-US"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Evaluando el Riesgo / </a:t>
            </a:r>
            <a:r>
              <a:rPr lang="es-PR" sz="3600" b="1" dirty="0" smtClean="0">
                <a:solidFill>
                  <a:schemeClr val="tx1"/>
                </a:solidFill>
              </a:rPr>
              <a:t>Letalidad</a:t>
            </a:r>
          </a:p>
          <a:p>
            <a:endParaRPr lang="en-US" dirty="0"/>
          </a:p>
          <a:p>
            <a:pPr lvl="0" algn="l">
              <a:buFont typeface="Arial" pitchFamily="34" charset="0"/>
              <a:buChar char="•"/>
            </a:pPr>
            <a:r>
              <a:rPr lang="es-PR" dirty="0">
                <a:solidFill>
                  <a:schemeClr val="tx1"/>
                </a:solidFill>
              </a:rPr>
              <a:t>Fianza</a:t>
            </a:r>
            <a:endParaRPr lang="en-US" dirty="0">
              <a:solidFill>
                <a:schemeClr val="tx1"/>
              </a:solidFill>
            </a:endParaRPr>
          </a:p>
          <a:p>
            <a:pPr lvl="0" algn="l">
              <a:buFont typeface="Arial" pitchFamily="34" charset="0"/>
              <a:buChar char="•"/>
            </a:pPr>
            <a:r>
              <a:rPr lang="es-PR" dirty="0">
                <a:solidFill>
                  <a:schemeClr val="tx1"/>
                </a:solidFill>
              </a:rPr>
              <a:t>Órdenes de no contacto</a:t>
            </a:r>
            <a:endParaRPr lang="en-US" dirty="0">
              <a:solidFill>
                <a:schemeClr val="tx1"/>
              </a:solidFill>
            </a:endParaRPr>
          </a:p>
          <a:p>
            <a:pPr lvl="0" algn="l">
              <a:buFont typeface="Arial" pitchFamily="34" charset="0"/>
              <a:buChar char="•"/>
            </a:pPr>
            <a:r>
              <a:rPr lang="es-PR" dirty="0">
                <a:solidFill>
                  <a:schemeClr val="tx1"/>
                </a:solidFill>
              </a:rPr>
              <a:t>Planes de seguridad</a:t>
            </a:r>
            <a:endParaRPr lang="en-US" dirty="0">
              <a:solidFill>
                <a:schemeClr val="tx1"/>
              </a:solidFill>
            </a:endParaRPr>
          </a:p>
          <a:p>
            <a:pPr lvl="0" algn="l">
              <a:buFont typeface="Arial" pitchFamily="34" charset="0"/>
              <a:buChar char="•"/>
            </a:pPr>
            <a:r>
              <a:rPr lang="es-PR" dirty="0">
                <a:solidFill>
                  <a:schemeClr val="tx1"/>
                </a:solidFill>
              </a:rPr>
              <a:t>Abogacía</a:t>
            </a:r>
            <a:endParaRPr lang="en-US" dirty="0">
              <a:solidFill>
                <a:schemeClr val="tx1"/>
              </a:solidFill>
            </a:endParaRPr>
          </a:p>
          <a:p>
            <a:pPr lvl="0" algn="l">
              <a:buFont typeface="Arial" pitchFamily="34" charset="0"/>
              <a:buChar char="•"/>
            </a:pPr>
            <a:r>
              <a:rPr lang="es-PR" dirty="0">
                <a:solidFill>
                  <a:schemeClr val="tx1"/>
                </a:solidFill>
              </a:rPr>
              <a:t>Sentencia</a:t>
            </a:r>
            <a:endParaRPr lang="en-US" dirty="0">
              <a:solidFill>
                <a:schemeClr val="tx1"/>
              </a:solidFill>
            </a:endParaRPr>
          </a:p>
          <a:p>
            <a:pPr algn="l">
              <a:buFont typeface="Arial" pitchFamily="34" charset="0"/>
              <a:buChar char="•"/>
            </a:pPr>
            <a:r>
              <a:rPr lang="es-PR" dirty="0">
                <a:solidFill>
                  <a:schemeClr val="tx1"/>
                </a:solidFill>
              </a:rPr>
              <a:t>Probatoria / condiciones de probatoria</a:t>
            </a:r>
            <a:endParaRPr lang="en-US"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smtClean="0"/>
          </a:p>
          <a:p>
            <a:endParaRPr lang="en-US" dirty="0"/>
          </a:p>
          <a:p>
            <a:endParaRPr lang="en-US" dirty="0" smtClean="0"/>
          </a:p>
          <a:p>
            <a:endParaRPr lang="en-US" dirty="0"/>
          </a:p>
          <a:p>
            <a:r>
              <a:rPr lang="es-PR" sz="4000" b="1" dirty="0">
                <a:solidFill>
                  <a:schemeClr val="tx1"/>
                </a:solidFill>
              </a:rPr>
              <a:t>Apoyo a la Víctima</a:t>
            </a:r>
            <a:endParaRPr lang="en-US" sz="4000" b="1"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smtClean="0">
                <a:solidFill>
                  <a:schemeClr val="tx1"/>
                </a:solidFill>
              </a:rPr>
              <a:t>Apoyo</a:t>
            </a:r>
          </a:p>
          <a:p>
            <a:endParaRPr lang="en-US" sz="3600" b="1" dirty="0">
              <a:solidFill>
                <a:schemeClr val="tx1"/>
              </a:solidFill>
            </a:endParaRPr>
          </a:p>
          <a:p>
            <a:pPr marL="163513" lvl="0" indent="-163513" algn="l">
              <a:buFont typeface="Arial" pitchFamily="34" charset="0"/>
              <a:buChar char="•"/>
            </a:pPr>
            <a:r>
              <a:rPr lang="es-PR" dirty="0">
                <a:solidFill>
                  <a:schemeClr val="tx1"/>
                </a:solidFill>
              </a:rPr>
              <a:t>Coordinando la respuesta</a:t>
            </a:r>
            <a:endParaRPr lang="en-US" dirty="0">
              <a:solidFill>
                <a:schemeClr val="tx1"/>
              </a:solidFill>
            </a:endParaRPr>
          </a:p>
          <a:p>
            <a:pPr marL="620713" lvl="1" indent="-163513" algn="l">
              <a:buFont typeface="Arial" pitchFamily="34" charset="0"/>
              <a:buChar char="•"/>
            </a:pPr>
            <a:r>
              <a:rPr lang="es-PR" dirty="0">
                <a:solidFill>
                  <a:schemeClr val="tx1"/>
                </a:solidFill>
              </a:rPr>
              <a:t>Respuesta Comunitaria Coordinada (CCR) tradicional en casos de violencia doméstica</a:t>
            </a:r>
            <a:endParaRPr lang="en-US" dirty="0">
              <a:solidFill>
                <a:schemeClr val="tx1"/>
              </a:solidFill>
            </a:endParaRPr>
          </a:p>
          <a:p>
            <a:pPr marL="620713" lvl="1" indent="-163513" algn="l">
              <a:buFont typeface="Arial" pitchFamily="34" charset="0"/>
              <a:buChar char="•"/>
            </a:pPr>
            <a:r>
              <a:rPr lang="es-PR" dirty="0">
                <a:solidFill>
                  <a:schemeClr val="tx1"/>
                </a:solidFill>
              </a:rPr>
              <a:t>Equipo de Respuesta a Agresión Sexual (SART)</a:t>
            </a:r>
            <a:endParaRPr lang="en-US" dirty="0">
              <a:solidFill>
                <a:schemeClr val="tx1"/>
              </a:solidFill>
            </a:endParaRPr>
          </a:p>
          <a:p>
            <a:pPr marL="620713" lvl="1" indent="-163513" algn="l">
              <a:buFont typeface="Arial" pitchFamily="34" charset="0"/>
              <a:buChar char="•"/>
            </a:pPr>
            <a:r>
              <a:rPr lang="es-PR" dirty="0">
                <a:solidFill>
                  <a:schemeClr val="tx1"/>
                </a:solidFill>
              </a:rPr>
              <a:t>Equipo Multidisciplinario (MDT)</a:t>
            </a:r>
            <a:endParaRPr lang="en-US" dirty="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Entrevista a la </a:t>
            </a:r>
            <a:r>
              <a:rPr lang="es-PR" sz="3600" b="1" dirty="0" smtClean="0">
                <a:solidFill>
                  <a:schemeClr val="tx1"/>
                </a:solidFill>
              </a:rPr>
              <a:t>Víctima</a:t>
            </a:r>
          </a:p>
          <a:p>
            <a:endParaRPr lang="en-US" dirty="0"/>
          </a:p>
          <a:p>
            <a:pPr marL="163513" lvl="0" indent="-163513" algn="l">
              <a:buFont typeface="Arial" pitchFamily="34" charset="0"/>
              <a:buChar char="•"/>
            </a:pPr>
            <a:r>
              <a:rPr lang="es-PR" dirty="0">
                <a:solidFill>
                  <a:schemeClr val="tx1"/>
                </a:solidFill>
              </a:rPr>
              <a:t>Tenga un testigo</a:t>
            </a:r>
            <a:endParaRPr lang="en-US" dirty="0">
              <a:solidFill>
                <a:schemeClr val="tx1"/>
              </a:solidFill>
            </a:endParaRPr>
          </a:p>
          <a:p>
            <a:pPr marL="163513" lvl="0" indent="-163513" algn="l">
              <a:buFont typeface="Arial" pitchFamily="34" charset="0"/>
              <a:buChar char="•"/>
            </a:pPr>
            <a:r>
              <a:rPr lang="es-PR" dirty="0">
                <a:solidFill>
                  <a:schemeClr val="tx1"/>
                </a:solidFill>
              </a:rPr>
              <a:t>No entrene</a:t>
            </a:r>
            <a:endParaRPr lang="en-US" dirty="0">
              <a:solidFill>
                <a:schemeClr val="tx1"/>
              </a:solidFill>
            </a:endParaRPr>
          </a:p>
          <a:p>
            <a:pPr marL="163513" lvl="0" indent="-163513" algn="l">
              <a:buFont typeface="Arial" pitchFamily="34" charset="0"/>
              <a:buChar char="•"/>
            </a:pPr>
            <a:r>
              <a:rPr lang="es-PR" dirty="0">
                <a:solidFill>
                  <a:schemeClr val="tx1"/>
                </a:solidFill>
              </a:rPr>
              <a:t>No juzgue o critique las decisiones de la víctima</a:t>
            </a:r>
            <a:endParaRPr lang="en-US" dirty="0">
              <a:solidFill>
                <a:schemeClr val="tx1"/>
              </a:solidFill>
            </a:endParaRPr>
          </a:p>
          <a:p>
            <a:pPr marL="163513" lvl="0" indent="-163513" algn="l">
              <a:buFont typeface="Arial" pitchFamily="34" charset="0"/>
              <a:buChar char="•"/>
            </a:pPr>
            <a:r>
              <a:rPr lang="es-PR" dirty="0">
                <a:solidFill>
                  <a:schemeClr val="tx1"/>
                </a:solidFill>
              </a:rPr>
              <a:t>Primera meta: descubrir la verdad</a:t>
            </a:r>
            <a:endParaRPr lang="en-US" dirty="0">
              <a:solidFill>
                <a:schemeClr val="tx1"/>
              </a:solidFill>
            </a:endParaRPr>
          </a:p>
          <a:p>
            <a:pPr marL="163513" indent="-163513" algn="l">
              <a:buFont typeface="Arial" pitchFamily="34" charset="0"/>
              <a:buChar char="•"/>
            </a:pPr>
            <a:r>
              <a:rPr lang="es-PR" dirty="0">
                <a:solidFill>
                  <a:schemeClr val="tx1"/>
                </a:solidFill>
              </a:rPr>
              <a:t>Segunda meta: construir el caso</a:t>
            </a:r>
            <a:endParaRPr lang="en-US"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a:solidFill>
                  <a:schemeClr val="tx1"/>
                </a:solidFill>
              </a:rPr>
              <a:t>Aprenda a </a:t>
            </a:r>
            <a:r>
              <a:rPr lang="es-PR" b="1" dirty="0" smtClean="0">
                <a:solidFill>
                  <a:schemeClr val="tx1"/>
                </a:solidFill>
              </a:rPr>
              <a:t>Escuchar</a:t>
            </a:r>
          </a:p>
          <a:p>
            <a:endParaRPr lang="en-US" b="1" dirty="0">
              <a:solidFill>
                <a:schemeClr val="tx1"/>
              </a:solidFill>
            </a:endParaRPr>
          </a:p>
          <a:p>
            <a:pPr marL="117475" indent="-117475" algn="l">
              <a:buFont typeface="Arial" pitchFamily="34" charset="0"/>
              <a:buChar char="•"/>
            </a:pPr>
            <a:r>
              <a:rPr lang="es-PR" dirty="0">
                <a:solidFill>
                  <a:schemeClr val="tx1"/>
                </a:solidFill>
              </a:rPr>
              <a:t>Pídale a la víctima que describa:</a:t>
            </a:r>
            <a:endParaRPr lang="en-US" dirty="0">
              <a:solidFill>
                <a:schemeClr val="tx1"/>
              </a:solidFill>
            </a:endParaRPr>
          </a:p>
          <a:p>
            <a:pPr marL="574675" lvl="1" indent="-117475" algn="l">
              <a:buFont typeface="Arial" pitchFamily="34" charset="0"/>
              <a:buChar char="•"/>
            </a:pPr>
            <a:r>
              <a:rPr lang="es-PR" dirty="0">
                <a:solidFill>
                  <a:schemeClr val="tx1"/>
                </a:solidFill>
              </a:rPr>
              <a:t>A sí misma(o)</a:t>
            </a:r>
            <a:endParaRPr lang="en-US" dirty="0">
              <a:solidFill>
                <a:schemeClr val="tx1"/>
              </a:solidFill>
            </a:endParaRPr>
          </a:p>
          <a:p>
            <a:pPr marL="574675" lvl="1" indent="-117475" algn="l">
              <a:buFont typeface="Arial" pitchFamily="34" charset="0"/>
              <a:buChar char="•"/>
            </a:pPr>
            <a:r>
              <a:rPr lang="es-PR" dirty="0">
                <a:solidFill>
                  <a:schemeClr val="tx1"/>
                </a:solidFill>
              </a:rPr>
              <a:t>Al acusado</a:t>
            </a:r>
            <a:endParaRPr lang="en-US" dirty="0">
              <a:solidFill>
                <a:schemeClr val="tx1"/>
              </a:solidFill>
            </a:endParaRPr>
          </a:p>
          <a:p>
            <a:pPr marL="574675" lvl="1" indent="-117475" algn="l">
              <a:buFont typeface="Arial" pitchFamily="34" charset="0"/>
              <a:buChar char="•"/>
            </a:pPr>
            <a:r>
              <a:rPr lang="es-PR" dirty="0">
                <a:solidFill>
                  <a:schemeClr val="tx1"/>
                </a:solidFill>
              </a:rPr>
              <a:t>Su relación</a:t>
            </a:r>
            <a:endParaRPr lang="en-US" dirty="0">
              <a:solidFill>
                <a:schemeClr val="tx1"/>
              </a:solidFill>
            </a:endParaRPr>
          </a:p>
          <a:p>
            <a:pPr marL="574675" lvl="1" indent="-117475" algn="l">
              <a:buFont typeface="Arial" pitchFamily="34" charset="0"/>
              <a:buChar char="•"/>
            </a:pPr>
            <a:r>
              <a:rPr lang="es-PR" dirty="0">
                <a:solidFill>
                  <a:schemeClr val="tx1"/>
                </a:solidFill>
              </a:rPr>
              <a:t>¿Qué paso antes, durante y después del crimen?</a:t>
            </a:r>
            <a:endParaRPr lang="en-US"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dirty="0">
                <a:solidFill>
                  <a:schemeClr val="tx1"/>
                </a:solidFill>
              </a:rPr>
              <a:t>Evalúe la </a:t>
            </a:r>
            <a:r>
              <a:rPr lang="es-PR" sz="3600" dirty="0" smtClean="0">
                <a:solidFill>
                  <a:schemeClr val="tx1"/>
                </a:solidFill>
              </a:rPr>
              <a:t>Cooperación</a:t>
            </a:r>
          </a:p>
          <a:p>
            <a:endParaRPr lang="en-US" sz="3600" dirty="0">
              <a:solidFill>
                <a:schemeClr val="tx1"/>
              </a:solidFill>
            </a:endParaRPr>
          </a:p>
          <a:p>
            <a:pPr marL="163513" lvl="0" indent="-163513" algn="l">
              <a:buFont typeface="Arial" pitchFamily="34" charset="0"/>
              <a:buChar char="•"/>
            </a:pPr>
            <a:r>
              <a:rPr lang="es-PR" dirty="0">
                <a:solidFill>
                  <a:schemeClr val="tx1"/>
                </a:solidFill>
              </a:rPr>
              <a:t>Miedo al acusado</a:t>
            </a:r>
            <a:endParaRPr lang="en-US" dirty="0">
              <a:solidFill>
                <a:schemeClr val="tx1"/>
              </a:solidFill>
            </a:endParaRPr>
          </a:p>
          <a:p>
            <a:pPr marL="163513" lvl="0" indent="-163513" algn="l">
              <a:buFont typeface="Arial" pitchFamily="34" charset="0"/>
              <a:buChar char="•"/>
            </a:pPr>
            <a:r>
              <a:rPr lang="es-PR" dirty="0">
                <a:solidFill>
                  <a:schemeClr val="tx1"/>
                </a:solidFill>
              </a:rPr>
              <a:t>Dependencia de la familia del acusado</a:t>
            </a:r>
            <a:endParaRPr lang="en-US" dirty="0">
              <a:solidFill>
                <a:schemeClr val="tx1"/>
              </a:solidFill>
            </a:endParaRPr>
          </a:p>
          <a:p>
            <a:pPr marL="163513" lvl="0" indent="-163513" algn="l">
              <a:buFont typeface="Arial" pitchFamily="34" charset="0"/>
              <a:buChar char="•"/>
            </a:pPr>
            <a:r>
              <a:rPr lang="es-PR" dirty="0">
                <a:solidFill>
                  <a:schemeClr val="tx1"/>
                </a:solidFill>
              </a:rPr>
              <a:t>Dependencia financiera del acusado</a:t>
            </a:r>
            <a:endParaRPr lang="en-US" dirty="0">
              <a:solidFill>
                <a:schemeClr val="tx1"/>
              </a:solidFill>
            </a:endParaRPr>
          </a:p>
          <a:p>
            <a:pPr marL="163513" indent="-163513" algn="l">
              <a:buFont typeface="Arial" pitchFamily="34" charset="0"/>
              <a:buChar char="•"/>
            </a:pPr>
            <a:r>
              <a:rPr lang="es-PR" dirty="0">
                <a:solidFill>
                  <a:schemeClr val="tx1"/>
                </a:solidFill>
              </a:rPr>
              <a:t>Experiencias de la víctima con reportes anteriores o falta de conocimiento sobre el sisma de justicia criminal</a:t>
            </a:r>
            <a:endParaRPr lang="en-US"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Evaluar la Cooperación</a:t>
            </a:r>
            <a:endParaRPr lang="en-US" sz="3600" b="1" dirty="0">
              <a:solidFill>
                <a:schemeClr val="tx1"/>
              </a:solidFill>
            </a:endParaRPr>
          </a:p>
          <a:p>
            <a:pPr marL="163513" lvl="0" indent="-163513" algn="l">
              <a:buFont typeface="Arial" pitchFamily="34" charset="0"/>
              <a:buChar char="•"/>
            </a:pPr>
            <a:r>
              <a:rPr lang="es-PR" dirty="0">
                <a:solidFill>
                  <a:schemeClr val="tx1"/>
                </a:solidFill>
              </a:rPr>
              <a:t>Acceso y control que tiene el acusado sobre la correspondencia, transportación y comunicación de la víctima</a:t>
            </a:r>
            <a:endParaRPr lang="en-US" dirty="0">
              <a:solidFill>
                <a:schemeClr val="tx1"/>
              </a:solidFill>
            </a:endParaRPr>
          </a:p>
          <a:p>
            <a:pPr marL="163513" lvl="0" indent="-163513" algn="l">
              <a:buFont typeface="Arial" pitchFamily="34" charset="0"/>
              <a:buChar char="•"/>
            </a:pPr>
            <a:r>
              <a:rPr lang="es-PR" dirty="0">
                <a:solidFill>
                  <a:schemeClr val="tx1"/>
                </a:solidFill>
              </a:rPr>
              <a:t>La víctima puede tener una condición o situación presente como un embarazo o responsabilidades de proveer cuidado</a:t>
            </a:r>
            <a:endParaRPr lang="en-US" dirty="0">
              <a:solidFill>
                <a:schemeClr val="tx1"/>
              </a:solidFill>
            </a:endParaRPr>
          </a:p>
          <a:p>
            <a:pPr marL="163513" indent="-163513" algn="l">
              <a:buFont typeface="Arial" pitchFamily="34" charset="0"/>
              <a:buChar char="•"/>
            </a:pPr>
            <a:r>
              <a:rPr lang="es-PR" dirty="0">
                <a:solidFill>
                  <a:schemeClr val="tx1"/>
                </a:solidFill>
              </a:rPr>
              <a:t>Consecuencias colaterales como la deportación, pérdida de empleo, pérdida de derechos de custodia de los hijos</a:t>
            </a:r>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s-PR" dirty="0" smtClean="0"/>
          </a:p>
          <a:p>
            <a:endParaRPr lang="es-PR" dirty="0"/>
          </a:p>
          <a:p>
            <a:r>
              <a:rPr lang="es-PR" dirty="0" smtClean="0">
                <a:solidFill>
                  <a:schemeClr val="tx1"/>
                </a:solidFill>
              </a:rPr>
              <a:t>Esta </a:t>
            </a:r>
            <a:r>
              <a:rPr lang="es-PR" dirty="0">
                <a:solidFill>
                  <a:schemeClr val="tx1"/>
                </a:solidFill>
              </a:rPr>
              <a:t>presentación incluye el trabajo creativo de otros.  Esta propiedad es utilizada bajo el permiso o reclamo de “uso justo” (17 USC 107).  Esta presentación fue creada bajo las guías de uso justo y su distribución está prohibida. </a:t>
            </a:r>
            <a:endParaRPr 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Intimidación</a:t>
            </a:r>
            <a:endParaRPr lang="en-US" sz="3600" b="1" dirty="0">
              <a:solidFill>
                <a:schemeClr val="tx1"/>
              </a:solidFill>
            </a:endParaRPr>
          </a:p>
          <a:p>
            <a:pPr marL="163513" lvl="0" indent="-163513" algn="l">
              <a:buFont typeface="Arial" pitchFamily="34" charset="0"/>
              <a:buChar char="•"/>
            </a:pPr>
            <a:r>
              <a:rPr lang="es-PR" dirty="0">
                <a:solidFill>
                  <a:schemeClr val="tx1"/>
                </a:solidFill>
              </a:rPr>
              <a:t>Prepare a las víctimas para esto</a:t>
            </a:r>
            <a:endParaRPr lang="en-US" dirty="0">
              <a:solidFill>
                <a:schemeClr val="tx1"/>
              </a:solidFill>
            </a:endParaRPr>
          </a:p>
          <a:p>
            <a:pPr marL="163513" lvl="0" indent="-163513" algn="l">
              <a:buFont typeface="Arial" pitchFamily="34" charset="0"/>
              <a:buChar char="•"/>
            </a:pPr>
            <a:r>
              <a:rPr lang="es-PR" dirty="0">
                <a:solidFill>
                  <a:schemeClr val="tx1"/>
                </a:solidFill>
              </a:rPr>
              <a:t>Disculpa = confesión</a:t>
            </a:r>
            <a:endParaRPr lang="en-US" dirty="0">
              <a:solidFill>
                <a:schemeClr val="tx1"/>
              </a:solidFill>
            </a:endParaRPr>
          </a:p>
          <a:p>
            <a:pPr marL="163513" lvl="0" indent="-163513" algn="l">
              <a:buFont typeface="Arial" pitchFamily="34" charset="0"/>
              <a:buChar char="•"/>
            </a:pPr>
            <a:r>
              <a:rPr lang="es-PR" dirty="0">
                <a:solidFill>
                  <a:schemeClr val="tx1"/>
                </a:solidFill>
              </a:rPr>
              <a:t>Preserve toda la evidencia de contacto del acusado</a:t>
            </a:r>
            <a:endParaRPr lang="en-US" dirty="0">
              <a:solidFill>
                <a:schemeClr val="tx1"/>
              </a:solidFill>
            </a:endParaRPr>
          </a:p>
          <a:p>
            <a:pPr marL="620713" lvl="1" indent="-163513" algn="l">
              <a:buFont typeface="Arial" pitchFamily="34" charset="0"/>
              <a:buChar char="•"/>
            </a:pPr>
            <a:r>
              <a:rPr lang="es-PR" dirty="0">
                <a:solidFill>
                  <a:schemeClr val="tx1"/>
                </a:solidFill>
              </a:rPr>
              <a:t>Llamadas telefónicas, mensajes de voz, textos, correos electrónicos, etc.</a:t>
            </a:r>
            <a:endParaRPr lang="en-US" dirty="0">
              <a:solidFill>
                <a:schemeClr val="tx1"/>
              </a:solidFill>
            </a:endParaRPr>
          </a:p>
          <a:p>
            <a:pPr marL="163513" indent="-163513" algn="l">
              <a:buFont typeface="Arial" pitchFamily="34" charset="0"/>
              <a:buChar char="•"/>
            </a:pPr>
            <a:r>
              <a:rPr lang="es-PR" dirty="0">
                <a:solidFill>
                  <a:schemeClr val="tx1"/>
                </a:solidFill>
              </a:rPr>
              <a:t>Esté preparado para obtener corroboración.</a:t>
            </a:r>
            <a:endParaRPr lang="en-US"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smtClean="0">
                <a:solidFill>
                  <a:schemeClr val="tx1"/>
                </a:solidFill>
              </a:rPr>
              <a:t>Intimidación</a:t>
            </a:r>
          </a:p>
          <a:p>
            <a:endParaRPr lang="en-US" sz="3600" b="1" dirty="0">
              <a:solidFill>
                <a:schemeClr val="tx1"/>
              </a:solidFill>
            </a:endParaRPr>
          </a:p>
          <a:p>
            <a:pPr marL="117475" lvl="0" indent="-117475" algn="l">
              <a:buFont typeface="Arial" pitchFamily="34" charset="0"/>
              <a:buChar char="•"/>
            </a:pPr>
            <a:r>
              <a:rPr lang="es-PR" dirty="0">
                <a:solidFill>
                  <a:schemeClr val="tx1"/>
                </a:solidFill>
              </a:rPr>
              <a:t>Trate los intentos de intimidar en la corte y fuera de la corte</a:t>
            </a:r>
            <a:endParaRPr lang="en-US" dirty="0">
              <a:solidFill>
                <a:schemeClr val="tx1"/>
              </a:solidFill>
            </a:endParaRPr>
          </a:p>
          <a:p>
            <a:pPr marL="117475" indent="-117475" algn="l">
              <a:buFont typeface="Arial" pitchFamily="34" charset="0"/>
              <a:buChar char="•"/>
            </a:pPr>
            <a:r>
              <a:rPr lang="es-PR" dirty="0">
                <a:solidFill>
                  <a:schemeClr val="tx1"/>
                </a:solidFill>
              </a:rPr>
              <a:t>Aliviar el miedo sobre amenazas de los delincuentes de vengarse con el bienestar de los niños y/o alegaciones criminales</a:t>
            </a:r>
            <a:endParaRPr lang="en-US"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smtClean="0"/>
          </a:p>
          <a:p>
            <a:endParaRPr lang="en-US" dirty="0"/>
          </a:p>
          <a:p>
            <a:endParaRPr lang="en-US" dirty="0" smtClean="0"/>
          </a:p>
          <a:p>
            <a:endParaRPr lang="en-US" dirty="0"/>
          </a:p>
          <a:p>
            <a:r>
              <a:rPr lang="es-PR" sz="3600" b="1" dirty="0">
                <a:solidFill>
                  <a:schemeClr val="tx1"/>
                </a:solidFill>
              </a:rPr>
              <a:t>Juicios Enfocados en los Delincuentes</a:t>
            </a:r>
            <a:endParaRPr lang="en-US" sz="3600" b="1"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s-PR" dirty="0"/>
              <a:t>Enfoque en los </a:t>
            </a:r>
            <a:r>
              <a:rPr lang="es-PR" dirty="0" smtClean="0"/>
              <a:t>Delincuentes</a:t>
            </a:r>
            <a:endParaRPr lang="en-US" dirty="0"/>
          </a:p>
        </p:txBody>
      </p:sp>
      <p:sp>
        <p:nvSpPr>
          <p:cNvPr id="5" name="Content Placeholder 4"/>
          <p:cNvSpPr>
            <a:spLocks noGrp="1"/>
          </p:cNvSpPr>
          <p:nvPr>
            <p:ph sz="half" idx="1"/>
          </p:nvPr>
        </p:nvSpPr>
        <p:spPr/>
        <p:txBody>
          <a:bodyPr/>
          <a:lstStyle/>
          <a:p>
            <a:r>
              <a:rPr lang="es-PR" sz="3200" dirty="0"/>
              <a:t>El agresor es:</a:t>
            </a:r>
            <a:endParaRPr lang="en-US" sz="3200" dirty="0"/>
          </a:p>
          <a:p>
            <a:pPr lvl="1"/>
            <a:r>
              <a:rPr lang="es-PR" sz="3200" dirty="0"/>
              <a:t>Predador</a:t>
            </a:r>
            <a:endParaRPr lang="en-US" sz="3200" dirty="0"/>
          </a:p>
          <a:p>
            <a:pPr lvl="1"/>
            <a:r>
              <a:rPr lang="es-PR" sz="3200" dirty="0"/>
              <a:t>Manipulador</a:t>
            </a:r>
            <a:endParaRPr lang="en-US" sz="3200" dirty="0"/>
          </a:p>
          <a:p>
            <a:pPr lvl="1"/>
            <a:r>
              <a:rPr lang="es-PR" sz="3200" dirty="0"/>
              <a:t>Planificador</a:t>
            </a:r>
            <a:endParaRPr lang="en-US" sz="3200" dirty="0"/>
          </a:p>
          <a:p>
            <a:pPr lvl="1"/>
            <a:r>
              <a:rPr lang="es-PR" sz="3200" dirty="0"/>
              <a:t>Estratega</a:t>
            </a:r>
            <a:endParaRPr lang="en-US" sz="3200" dirty="0"/>
          </a:p>
          <a:p>
            <a:endParaRPr lang="en-US" dirty="0"/>
          </a:p>
        </p:txBody>
      </p:sp>
      <p:sp>
        <p:nvSpPr>
          <p:cNvPr id="6" name="Content Placeholder 5"/>
          <p:cNvSpPr>
            <a:spLocks noGrp="1"/>
          </p:cNvSpPr>
          <p:nvPr>
            <p:ph sz="half" idx="2"/>
          </p:nvPr>
        </p:nvSpPr>
        <p:spPr/>
        <p:txBody>
          <a:bodyPr>
            <a:normAutofit/>
          </a:bodyPr>
          <a:lstStyle/>
          <a:p>
            <a:r>
              <a:rPr lang="es-PR" sz="3200" dirty="0"/>
              <a:t>Armas</a:t>
            </a:r>
            <a:endParaRPr lang="en-US" sz="3200" dirty="0"/>
          </a:p>
          <a:p>
            <a:pPr lvl="1"/>
            <a:r>
              <a:rPr lang="es-PR" sz="3200" dirty="0"/>
              <a:t>Premeditación</a:t>
            </a:r>
            <a:endParaRPr lang="en-US" sz="3200" dirty="0"/>
          </a:p>
          <a:p>
            <a:pPr lvl="1"/>
            <a:r>
              <a:rPr lang="es-PR" sz="3200" dirty="0"/>
              <a:t>Planificación</a:t>
            </a:r>
            <a:endParaRPr lang="en-US" sz="3200" dirty="0"/>
          </a:p>
          <a:p>
            <a:pPr lvl="1"/>
            <a:r>
              <a:rPr lang="es-PR" sz="3200" dirty="0"/>
              <a:t>Manipulación</a:t>
            </a:r>
            <a:endParaRPr lang="en-US" sz="3200" dirty="0"/>
          </a:p>
          <a:p>
            <a:pPr lvl="1"/>
            <a:r>
              <a:rPr lang="es-PR" sz="3200" dirty="0"/>
              <a:t>Engaño</a:t>
            </a:r>
            <a:endParaRPr lang="en-US" sz="3200" dirty="0"/>
          </a:p>
          <a:p>
            <a:pPr lvl="1"/>
            <a:r>
              <a:rPr lang="es-PR" sz="3200" dirty="0"/>
              <a:t>Traicionar la confianza</a:t>
            </a:r>
            <a:endParaRPr lang="en-US" sz="32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a:bodyPr>
          <a:lstStyle/>
          <a:p>
            <a:r>
              <a:rPr lang="es-PR" sz="3600" b="1" dirty="0">
                <a:solidFill>
                  <a:schemeClr val="tx1"/>
                </a:solidFill>
              </a:rPr>
              <a:t>Percepción del Jurado</a:t>
            </a:r>
            <a:endParaRPr lang="en-US" sz="3600" b="1" dirty="0">
              <a:solidFill>
                <a:schemeClr val="tx1"/>
              </a:solidFill>
            </a:endParaRPr>
          </a:p>
          <a:p>
            <a:pPr marL="163513" lvl="0" indent="-163513" algn="l">
              <a:buFont typeface="Arial" pitchFamily="34" charset="0"/>
              <a:buChar char="•"/>
            </a:pPr>
            <a:r>
              <a:rPr lang="es-PR" dirty="0">
                <a:solidFill>
                  <a:schemeClr val="tx1"/>
                </a:solidFill>
              </a:rPr>
              <a:t>Esperamos que las personas acepten responsabilidad por su bienestar y seguridad</a:t>
            </a:r>
            <a:endParaRPr lang="en-US" dirty="0">
              <a:solidFill>
                <a:schemeClr val="tx1"/>
              </a:solidFill>
            </a:endParaRPr>
          </a:p>
          <a:p>
            <a:pPr marL="620713" lvl="1" indent="-163513" algn="l">
              <a:buFont typeface="Arial" pitchFamily="34" charset="0"/>
              <a:buChar char="•"/>
            </a:pPr>
            <a:r>
              <a:rPr lang="es-PR" dirty="0">
                <a:solidFill>
                  <a:schemeClr val="tx1"/>
                </a:solidFill>
              </a:rPr>
              <a:t>¿Por qué ella lo escogió a él desde el principio?</a:t>
            </a:r>
            <a:endParaRPr lang="en-US" dirty="0">
              <a:solidFill>
                <a:schemeClr val="tx1"/>
              </a:solidFill>
            </a:endParaRPr>
          </a:p>
          <a:p>
            <a:pPr marL="620713" lvl="1" indent="-163513" algn="l">
              <a:buFont typeface="Arial" pitchFamily="34" charset="0"/>
              <a:buChar char="•"/>
            </a:pPr>
            <a:r>
              <a:rPr lang="es-PR" dirty="0">
                <a:solidFill>
                  <a:schemeClr val="tx1"/>
                </a:solidFill>
              </a:rPr>
              <a:t>Ella debió irse</a:t>
            </a:r>
            <a:endParaRPr lang="en-US" dirty="0">
              <a:solidFill>
                <a:schemeClr val="tx1"/>
              </a:solidFill>
            </a:endParaRPr>
          </a:p>
          <a:p>
            <a:pPr marL="620713" lvl="1" indent="-163513" algn="l">
              <a:buFont typeface="Arial" pitchFamily="34" charset="0"/>
              <a:buChar char="•"/>
            </a:pPr>
            <a:r>
              <a:rPr lang="es-PR" dirty="0">
                <a:solidFill>
                  <a:schemeClr val="tx1"/>
                </a:solidFill>
              </a:rPr>
              <a:t>Ella debe cooperar con las personas que están tratando de ayudarla</a:t>
            </a:r>
            <a:endParaRPr lang="en-US" dirty="0">
              <a:solidFill>
                <a:schemeClr val="tx1"/>
              </a:solidFill>
            </a:endParaRPr>
          </a:p>
          <a:p>
            <a:pPr marL="620713" lvl="1" indent="-163513" algn="l">
              <a:buFont typeface="Arial" pitchFamily="34" charset="0"/>
              <a:buChar char="•"/>
            </a:pPr>
            <a:r>
              <a:rPr lang="es-PR" dirty="0">
                <a:solidFill>
                  <a:schemeClr val="tx1"/>
                </a:solidFill>
              </a:rPr>
              <a:t>A ella no le importa, por qué le debe importar a otros</a:t>
            </a:r>
            <a:endParaRPr lang="en-US" dirty="0">
              <a:solidFill>
                <a:schemeClr val="tx1"/>
              </a:solidFill>
            </a:endParaRPr>
          </a:p>
          <a:p>
            <a:pPr marL="620713" lvl="1" indent="-163513" algn="l">
              <a:buFont typeface="Arial" pitchFamily="34" charset="0"/>
              <a:buChar char="•"/>
            </a:pPr>
            <a:r>
              <a:rPr lang="es-PR" dirty="0">
                <a:solidFill>
                  <a:schemeClr val="tx1"/>
                </a:solidFill>
              </a:rPr>
              <a:t>No hay víctima = no hay crimen</a:t>
            </a:r>
            <a:endParaRPr lang="en-US"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10000"/>
          </a:bodyPr>
          <a:lstStyle/>
          <a:p>
            <a:r>
              <a:rPr lang="es-PR" sz="3500" b="1" dirty="0">
                <a:solidFill>
                  <a:schemeClr val="tx1"/>
                </a:solidFill>
              </a:rPr>
              <a:t>Percepción del Jurado</a:t>
            </a:r>
            <a:endParaRPr lang="en-US" sz="3500" b="1" dirty="0">
              <a:solidFill>
                <a:schemeClr val="tx1"/>
              </a:solidFill>
            </a:endParaRPr>
          </a:p>
          <a:p>
            <a:pPr marL="163513" lvl="0" indent="-163513" algn="l">
              <a:buFont typeface="Arial" pitchFamily="34" charset="0"/>
              <a:buChar char="•"/>
            </a:pPr>
            <a:r>
              <a:rPr lang="es-PR" dirty="0">
                <a:solidFill>
                  <a:schemeClr val="tx1"/>
                </a:solidFill>
              </a:rPr>
              <a:t>El jurado frecuentemente no entiende las dinámicas</a:t>
            </a:r>
            <a:endParaRPr lang="en-US" dirty="0">
              <a:solidFill>
                <a:schemeClr val="tx1"/>
              </a:solidFill>
            </a:endParaRPr>
          </a:p>
          <a:p>
            <a:pPr marL="163513" lvl="0" indent="-163513" algn="l">
              <a:buFont typeface="Arial" pitchFamily="34" charset="0"/>
              <a:buChar char="•"/>
            </a:pPr>
            <a:r>
              <a:rPr lang="es-PR" dirty="0">
                <a:solidFill>
                  <a:schemeClr val="tx1"/>
                </a:solidFill>
              </a:rPr>
              <a:t>El jurado frecuentemente minimiza el impacto de la violencia en las víctimas</a:t>
            </a:r>
            <a:endParaRPr lang="en-US" dirty="0">
              <a:solidFill>
                <a:schemeClr val="tx1"/>
              </a:solidFill>
            </a:endParaRPr>
          </a:p>
          <a:p>
            <a:pPr marL="163513" lvl="0" indent="-163513" algn="l">
              <a:buFont typeface="Arial" pitchFamily="34" charset="0"/>
              <a:buChar char="•"/>
            </a:pPr>
            <a:r>
              <a:rPr lang="es-PR" dirty="0">
                <a:solidFill>
                  <a:schemeClr val="tx1"/>
                </a:solidFill>
              </a:rPr>
              <a:t>El jurado podría creer en los estereotipos sobre la violencia doméstica y sexual</a:t>
            </a:r>
            <a:endParaRPr lang="en-US" dirty="0">
              <a:solidFill>
                <a:schemeClr val="tx1"/>
              </a:solidFill>
            </a:endParaRPr>
          </a:p>
          <a:p>
            <a:pPr marL="163513" lvl="0" indent="-163513" algn="l">
              <a:buFont typeface="Arial" pitchFamily="34" charset="0"/>
              <a:buChar char="•"/>
            </a:pPr>
            <a:r>
              <a:rPr lang="es-PR" dirty="0">
                <a:solidFill>
                  <a:schemeClr val="tx1"/>
                </a:solidFill>
              </a:rPr>
              <a:t>Dinámicas comunes de la violencia sexual y doméstica</a:t>
            </a:r>
            <a:endParaRPr lang="en-US" dirty="0">
              <a:solidFill>
                <a:schemeClr val="tx1"/>
              </a:solidFill>
            </a:endParaRPr>
          </a:p>
          <a:p>
            <a:pPr marL="620713" lvl="1" indent="-163513" algn="l">
              <a:buFont typeface="Arial" pitchFamily="34" charset="0"/>
              <a:buChar char="•"/>
            </a:pPr>
            <a:r>
              <a:rPr lang="es-PR" dirty="0">
                <a:solidFill>
                  <a:schemeClr val="tx1"/>
                </a:solidFill>
              </a:rPr>
              <a:t>Las víctimas podrían no estar inclinadas a testificar o negarse a cooperar </a:t>
            </a:r>
            <a:endParaRPr lang="en-US" dirty="0">
              <a:solidFill>
                <a:schemeClr val="tx1"/>
              </a:solidFill>
            </a:endParaRPr>
          </a:p>
          <a:p>
            <a:pPr marL="620713" lvl="1" indent="-163513" algn="l">
              <a:buFont typeface="Arial" pitchFamily="34" charset="0"/>
              <a:buChar char="•"/>
            </a:pPr>
            <a:r>
              <a:rPr lang="es-PR" dirty="0">
                <a:solidFill>
                  <a:schemeClr val="tx1"/>
                </a:solidFill>
              </a:rPr>
              <a:t>El jurado espera que la víctima coopere con los fiscales acusatorios</a:t>
            </a:r>
            <a:endParaRPr lang="en-US" dirty="0">
              <a:solidFill>
                <a:schemeClr val="tx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4000" b="1" dirty="0">
                <a:solidFill>
                  <a:schemeClr val="tx1"/>
                </a:solidFill>
              </a:rPr>
              <a:t>Enfoque en el </a:t>
            </a:r>
            <a:r>
              <a:rPr lang="es-PR" sz="4000" b="1" dirty="0" smtClean="0">
                <a:solidFill>
                  <a:schemeClr val="tx1"/>
                </a:solidFill>
              </a:rPr>
              <a:t>delincuente</a:t>
            </a:r>
          </a:p>
          <a:p>
            <a:endParaRPr lang="en-US" sz="4000" b="1" dirty="0">
              <a:solidFill>
                <a:schemeClr val="tx1"/>
              </a:solidFill>
            </a:endParaRPr>
          </a:p>
          <a:p>
            <a:pPr lvl="0" algn="l">
              <a:buFont typeface="Arial" pitchFamily="34" charset="0"/>
              <a:buChar char="•"/>
            </a:pPr>
            <a:r>
              <a:rPr lang="es-PR" dirty="0">
                <a:solidFill>
                  <a:schemeClr val="tx1"/>
                </a:solidFill>
              </a:rPr>
              <a:t>NO se trata de: </a:t>
            </a:r>
            <a:endParaRPr lang="es-PR" dirty="0" smtClean="0">
              <a:solidFill>
                <a:schemeClr val="tx1"/>
              </a:solidFill>
            </a:endParaRPr>
          </a:p>
          <a:p>
            <a:pPr lvl="1" algn="l">
              <a:buFont typeface="Arial" pitchFamily="34" charset="0"/>
              <a:buChar char="•"/>
            </a:pPr>
            <a:r>
              <a:rPr lang="es-PR" sz="3200" dirty="0" smtClean="0">
                <a:solidFill>
                  <a:schemeClr val="tx1"/>
                </a:solidFill>
              </a:rPr>
              <a:t>¿</a:t>
            </a:r>
            <a:r>
              <a:rPr lang="es-PR" sz="3200" dirty="0">
                <a:solidFill>
                  <a:schemeClr val="tx1"/>
                </a:solidFill>
              </a:rPr>
              <a:t>Qué hizo la VICTIMA?</a:t>
            </a:r>
            <a:endParaRPr lang="en-US" sz="3200" dirty="0">
              <a:solidFill>
                <a:schemeClr val="tx1"/>
              </a:solidFill>
            </a:endParaRPr>
          </a:p>
          <a:p>
            <a:pPr algn="l">
              <a:buFont typeface="Arial" pitchFamily="34" charset="0"/>
              <a:buChar char="•"/>
            </a:pPr>
            <a:r>
              <a:rPr lang="es-PR" dirty="0">
                <a:solidFill>
                  <a:schemeClr val="tx1"/>
                </a:solidFill>
              </a:rPr>
              <a:t>Se trata de: </a:t>
            </a:r>
            <a:endParaRPr lang="es-PR" dirty="0" smtClean="0">
              <a:solidFill>
                <a:schemeClr val="tx1"/>
              </a:solidFill>
            </a:endParaRPr>
          </a:p>
          <a:p>
            <a:pPr lvl="1" algn="l">
              <a:buFont typeface="Arial" pitchFamily="34" charset="0"/>
              <a:buChar char="•"/>
            </a:pPr>
            <a:r>
              <a:rPr lang="es-PR" sz="3200" dirty="0" smtClean="0">
                <a:solidFill>
                  <a:schemeClr val="tx1"/>
                </a:solidFill>
              </a:rPr>
              <a:t>¿</a:t>
            </a:r>
            <a:r>
              <a:rPr lang="es-PR" sz="3200" dirty="0">
                <a:solidFill>
                  <a:schemeClr val="tx1"/>
                </a:solidFill>
              </a:rPr>
              <a:t>Qué hizo el acusado?</a:t>
            </a:r>
            <a:endParaRPr lang="en-US" sz="32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smtClean="0">
                <a:solidFill>
                  <a:schemeClr val="tx1"/>
                </a:solidFill>
              </a:rPr>
              <a:t>Credibilidad</a:t>
            </a:r>
          </a:p>
          <a:p>
            <a:endParaRPr lang="en-US" sz="3600" b="1" dirty="0">
              <a:solidFill>
                <a:schemeClr val="tx1"/>
              </a:solidFill>
            </a:endParaRPr>
          </a:p>
          <a:p>
            <a:pPr marL="117475" lvl="0" indent="-117475" algn="l">
              <a:buFont typeface="Arial" pitchFamily="34" charset="0"/>
              <a:buChar char="•"/>
            </a:pPr>
            <a:r>
              <a:rPr lang="es-PR" dirty="0">
                <a:solidFill>
                  <a:schemeClr val="tx1"/>
                </a:solidFill>
              </a:rPr>
              <a:t>No se trata de “qué dijo ella o qué dijo él” – se trata de lo que dijo el estado y lo que él dice</a:t>
            </a:r>
            <a:endParaRPr lang="en-US" dirty="0">
              <a:solidFill>
                <a:schemeClr val="tx1"/>
              </a:solidFill>
            </a:endParaRPr>
          </a:p>
          <a:p>
            <a:pPr marL="117475" lvl="0" indent="-117475" algn="l">
              <a:buFont typeface="Arial" pitchFamily="34" charset="0"/>
              <a:buChar char="•"/>
            </a:pPr>
            <a:r>
              <a:rPr lang="es-PR" dirty="0">
                <a:solidFill>
                  <a:schemeClr val="tx1"/>
                </a:solidFill>
              </a:rPr>
              <a:t>¿La víctima o el acusado tienen algún motivo para mentir?</a:t>
            </a:r>
            <a:endParaRPr lang="en-US" dirty="0">
              <a:solidFill>
                <a:schemeClr val="tx1"/>
              </a:solidFill>
            </a:endParaRPr>
          </a:p>
          <a:p>
            <a:pPr marL="117475" indent="-117475" algn="l">
              <a:buFont typeface="Arial" pitchFamily="34" charset="0"/>
              <a:buChar char="•"/>
            </a:pPr>
            <a:r>
              <a:rPr lang="es-PR" dirty="0">
                <a:solidFill>
                  <a:schemeClr val="tx1"/>
                </a:solidFill>
              </a:rPr>
              <a:t>¿Cuáles testigos serán llamados en este caso?</a:t>
            </a:r>
            <a:endParaRPr lang="en-US" dirty="0">
              <a:solidFill>
                <a:schemeClr val="tx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Explicando el Comportamiento de la Víctima</a:t>
            </a:r>
            <a:endParaRPr lang="en-US" sz="3600" b="1" dirty="0">
              <a:solidFill>
                <a:schemeClr val="tx1"/>
              </a:solidFill>
            </a:endParaRPr>
          </a:p>
          <a:p>
            <a:pPr marL="163513" lvl="0" indent="-163513" algn="l">
              <a:buFont typeface="Arial" pitchFamily="34" charset="0"/>
              <a:buChar char="•"/>
            </a:pPr>
            <a:r>
              <a:rPr lang="es-PR" dirty="0">
                <a:solidFill>
                  <a:schemeClr val="tx1"/>
                </a:solidFill>
              </a:rPr>
              <a:t>Testimonio experto</a:t>
            </a:r>
            <a:endParaRPr lang="en-US" dirty="0">
              <a:solidFill>
                <a:schemeClr val="tx1"/>
              </a:solidFill>
            </a:endParaRPr>
          </a:p>
          <a:p>
            <a:pPr marL="620713" lvl="1" indent="-163513" algn="l">
              <a:buFont typeface="Arial" pitchFamily="34" charset="0"/>
              <a:buChar char="•"/>
            </a:pPr>
            <a:r>
              <a:rPr lang="es-PR" dirty="0">
                <a:solidFill>
                  <a:schemeClr val="tx1"/>
                </a:solidFill>
              </a:rPr>
              <a:t>Casos de ley</a:t>
            </a:r>
            <a:endParaRPr lang="en-US" dirty="0">
              <a:solidFill>
                <a:schemeClr val="tx1"/>
              </a:solidFill>
            </a:endParaRPr>
          </a:p>
          <a:p>
            <a:pPr marL="620713" lvl="1" indent="-163513" algn="l">
              <a:buFont typeface="Arial" pitchFamily="34" charset="0"/>
              <a:buChar char="•"/>
            </a:pPr>
            <a:r>
              <a:rPr lang="es-PR" dirty="0">
                <a:solidFill>
                  <a:schemeClr val="tx1"/>
                </a:solidFill>
              </a:rPr>
              <a:t>Relevante (401)</a:t>
            </a:r>
            <a:endParaRPr lang="en-US" dirty="0">
              <a:solidFill>
                <a:schemeClr val="tx1"/>
              </a:solidFill>
            </a:endParaRPr>
          </a:p>
          <a:p>
            <a:pPr marL="620713" lvl="1" indent="-163513" algn="l">
              <a:buFont typeface="Arial" pitchFamily="34" charset="0"/>
              <a:buChar char="•"/>
            </a:pPr>
            <a:r>
              <a:rPr lang="es-PR" dirty="0">
                <a:solidFill>
                  <a:schemeClr val="tx1"/>
                </a:solidFill>
              </a:rPr>
              <a:t>Testimonio adecuado de los testigos expertos (702)</a:t>
            </a:r>
            <a:endParaRPr lang="en-US" dirty="0">
              <a:solidFill>
                <a:schemeClr val="tx1"/>
              </a:solidFill>
            </a:endParaRPr>
          </a:p>
          <a:p>
            <a:pPr marL="620713" lvl="1" indent="-163513" algn="l">
              <a:buFont typeface="Arial" pitchFamily="34" charset="0"/>
              <a:buChar char="•"/>
            </a:pPr>
            <a:r>
              <a:rPr lang="es-PR" dirty="0">
                <a:solidFill>
                  <a:schemeClr val="tx1"/>
                </a:solidFill>
              </a:rPr>
              <a:t>Expertos competentes</a:t>
            </a:r>
            <a:endParaRPr lang="en-US" dirty="0">
              <a:solidFill>
                <a:schemeClr val="tx1"/>
              </a:solidFill>
            </a:endParaRPr>
          </a:p>
          <a:p>
            <a:pPr marL="620713" lvl="1" indent="-163513" algn="l">
              <a:buFont typeface="Arial" pitchFamily="34" charset="0"/>
              <a:buChar char="•"/>
            </a:pPr>
            <a:r>
              <a:rPr lang="es-PR" dirty="0">
                <a:solidFill>
                  <a:schemeClr val="tx1"/>
                </a:solidFill>
              </a:rPr>
              <a:t>Estrategias</a:t>
            </a:r>
            <a:endParaRPr lang="en-US" dirty="0">
              <a:solidFill>
                <a:schemeClr val="tx1"/>
              </a:solidFill>
            </a:endParaRPr>
          </a:p>
          <a:p>
            <a:pPr marL="163513" indent="-163513" algn="l">
              <a:buFont typeface="Arial" pitchFamily="34" charset="0"/>
              <a:buChar char="•"/>
            </a:pPr>
            <a:r>
              <a:rPr lang="es-PR" dirty="0">
                <a:solidFill>
                  <a:schemeClr val="tx1"/>
                </a:solidFill>
              </a:rPr>
              <a:t>Interrogatorio a la víctima</a:t>
            </a:r>
            <a:endParaRPr lang="en-US" dirty="0">
              <a:solidFill>
                <a:schemeClr val="tx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Superando la Defensa de Consentimiento</a:t>
            </a:r>
            <a:endParaRPr lang="en-US" sz="3600" b="1" dirty="0">
              <a:solidFill>
                <a:schemeClr val="tx1"/>
              </a:solidFill>
            </a:endParaRPr>
          </a:p>
          <a:p>
            <a:r>
              <a:rPr lang="es-PR" dirty="0"/>
              <a:t> </a:t>
            </a:r>
            <a:endParaRPr lang="en-US" dirty="0"/>
          </a:p>
          <a:p>
            <a:endParaRPr lang="es-PR" dirty="0" smtClean="0"/>
          </a:p>
          <a:p>
            <a:endParaRPr lang="es-PR" dirty="0"/>
          </a:p>
          <a:p>
            <a:r>
              <a:rPr lang="es-PR" dirty="0" smtClean="0">
                <a:solidFill>
                  <a:schemeClr val="tx1"/>
                </a:solidFill>
              </a:rPr>
              <a:t>¿</a:t>
            </a:r>
            <a:r>
              <a:rPr lang="es-PR" dirty="0">
                <a:solidFill>
                  <a:schemeClr val="tx1"/>
                </a:solidFill>
              </a:rPr>
              <a:t>Cómo usted explica los encuentros consensuales – antes o después de la agresión?</a:t>
            </a:r>
            <a:endParaRPr lang="en-US"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a:solidFill>
                  <a:schemeClr val="tx1"/>
                </a:solidFill>
              </a:rPr>
              <a:t>Reconocimientos</a:t>
            </a:r>
            <a:endParaRPr lang="en-US" b="1" dirty="0">
              <a:solidFill>
                <a:schemeClr val="tx1"/>
              </a:solidFill>
            </a:endParaRPr>
          </a:p>
          <a:p>
            <a:endParaRPr lang="en-US" dirty="0" smtClean="0">
              <a:solidFill>
                <a:schemeClr val="tx1"/>
              </a:solidFill>
            </a:endParaRPr>
          </a:p>
          <a:p>
            <a:pPr marL="163513" indent="-163513" algn="l"/>
            <a:r>
              <a:rPr lang="es-PR" dirty="0">
                <a:solidFill>
                  <a:schemeClr val="tx1"/>
                </a:solidFill>
              </a:rPr>
              <a:t>*Teresa P. </a:t>
            </a:r>
            <a:r>
              <a:rPr lang="es-PR" dirty="0" err="1">
                <a:solidFill>
                  <a:schemeClr val="tx1"/>
                </a:solidFill>
              </a:rPr>
              <a:t>Scalzo</a:t>
            </a:r>
            <a:r>
              <a:rPr lang="es-PR" dirty="0">
                <a:solidFill>
                  <a:schemeClr val="tx1"/>
                </a:solidFill>
              </a:rPr>
              <a:t>, Abogada, Departamento Naval, Oficina del Juez Representante General, División de Ley </a:t>
            </a:r>
            <a:r>
              <a:rPr lang="es-PR" dirty="0" smtClean="0">
                <a:solidFill>
                  <a:schemeClr val="tx1"/>
                </a:solidFill>
              </a:rPr>
              <a:t>Criminal</a:t>
            </a:r>
          </a:p>
          <a:p>
            <a:pPr marL="163513" indent="-163513" algn="l"/>
            <a:endParaRPr lang="en-US" dirty="0">
              <a:solidFill>
                <a:schemeClr val="tx1"/>
              </a:solidFill>
            </a:endParaRPr>
          </a:p>
          <a:p>
            <a:pPr marL="163513" indent="-163513" algn="l"/>
            <a:r>
              <a:rPr lang="es-PR" dirty="0">
                <a:solidFill>
                  <a:schemeClr val="tx1"/>
                </a:solidFill>
              </a:rPr>
              <a:t>*</a:t>
            </a:r>
            <a:r>
              <a:rPr lang="es-PR" dirty="0" err="1">
                <a:solidFill>
                  <a:schemeClr val="tx1"/>
                </a:solidFill>
              </a:rPr>
              <a:t>Veronique</a:t>
            </a:r>
            <a:r>
              <a:rPr lang="es-PR" dirty="0">
                <a:solidFill>
                  <a:schemeClr val="tx1"/>
                </a:solidFill>
              </a:rPr>
              <a:t> N. </a:t>
            </a:r>
            <a:r>
              <a:rPr lang="es-PR" dirty="0" err="1">
                <a:solidFill>
                  <a:schemeClr val="tx1"/>
                </a:solidFill>
              </a:rPr>
              <a:t>Valliere</a:t>
            </a:r>
            <a:r>
              <a:rPr lang="es-PR" dirty="0">
                <a:solidFill>
                  <a:schemeClr val="tx1"/>
                </a:solidFill>
              </a:rPr>
              <a:t>, </a:t>
            </a:r>
            <a:r>
              <a:rPr lang="es-PR" dirty="0" err="1">
                <a:solidFill>
                  <a:schemeClr val="tx1"/>
                </a:solidFill>
              </a:rPr>
              <a:t>Psy.D</a:t>
            </a:r>
            <a:r>
              <a:rPr lang="es-PR" dirty="0">
                <a:solidFill>
                  <a:schemeClr val="tx1"/>
                </a:solidFill>
              </a:rPr>
              <a:t>., </a:t>
            </a:r>
            <a:r>
              <a:rPr lang="es-PR" dirty="0" err="1">
                <a:solidFill>
                  <a:schemeClr val="tx1"/>
                </a:solidFill>
              </a:rPr>
              <a:t>Valliere</a:t>
            </a:r>
            <a:r>
              <a:rPr lang="es-PR" dirty="0">
                <a:solidFill>
                  <a:schemeClr val="tx1"/>
                </a:solidFill>
              </a:rPr>
              <a:t> and </a:t>
            </a:r>
            <a:r>
              <a:rPr lang="es-PR" dirty="0" err="1">
                <a:solidFill>
                  <a:schemeClr val="tx1"/>
                </a:solidFill>
              </a:rPr>
              <a:t>Counseling</a:t>
            </a:r>
            <a:r>
              <a:rPr lang="es-PR" dirty="0">
                <a:solidFill>
                  <a:schemeClr val="tx1"/>
                </a:solidFill>
              </a:rPr>
              <a:t> </a:t>
            </a:r>
            <a:r>
              <a:rPr lang="es-PR" dirty="0" err="1">
                <a:solidFill>
                  <a:schemeClr val="tx1"/>
                </a:solidFill>
              </a:rPr>
              <a:t>Associates</a:t>
            </a:r>
            <a:r>
              <a:rPr lang="es-PR" dirty="0">
                <a:solidFill>
                  <a:schemeClr val="tx1"/>
                </a:solidFill>
              </a:rPr>
              <a:t>, </a:t>
            </a:r>
            <a:r>
              <a:rPr lang="es-PR" dirty="0" err="1">
                <a:solidFill>
                  <a:schemeClr val="tx1"/>
                </a:solidFill>
              </a:rPr>
              <a:t>Fogelsville</a:t>
            </a:r>
            <a:r>
              <a:rPr lang="es-PR" dirty="0">
                <a:solidFill>
                  <a:schemeClr val="tx1"/>
                </a:solidFill>
              </a:rPr>
              <a:t>, PA</a:t>
            </a:r>
            <a:endParaRPr lang="en-US" dirty="0">
              <a:solidFill>
                <a:schemeClr val="tx1"/>
              </a:solidFill>
            </a:endParaRP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a:bodyPr>
          <a:lstStyle/>
          <a:p>
            <a:r>
              <a:rPr lang="es-PR" sz="3600" b="1" dirty="0">
                <a:solidFill>
                  <a:schemeClr val="tx1"/>
                </a:solidFill>
              </a:rPr>
              <a:t>Otros Crímenes, Ofensas o Actos</a:t>
            </a:r>
            <a:endParaRPr lang="en-US" sz="3600" b="1" dirty="0">
              <a:solidFill>
                <a:schemeClr val="tx1"/>
              </a:solidFill>
            </a:endParaRPr>
          </a:p>
          <a:p>
            <a:pPr marL="163513" lvl="0" indent="-163513" algn="l">
              <a:buFont typeface="Arial" pitchFamily="34" charset="0"/>
              <a:buChar char="•"/>
            </a:pPr>
            <a:r>
              <a:rPr lang="es-PR" dirty="0">
                <a:solidFill>
                  <a:schemeClr val="tx1"/>
                </a:solidFill>
              </a:rPr>
              <a:t>F.R.E. 404b</a:t>
            </a:r>
            <a:endParaRPr lang="en-US" dirty="0">
              <a:solidFill>
                <a:schemeClr val="tx1"/>
              </a:solidFill>
            </a:endParaRPr>
          </a:p>
          <a:p>
            <a:pPr marL="620713" lvl="1" indent="-163513" algn="l">
              <a:buFont typeface="Arial" pitchFamily="34" charset="0"/>
              <a:buChar char="•"/>
            </a:pPr>
            <a:r>
              <a:rPr lang="es-PR" dirty="0">
                <a:solidFill>
                  <a:schemeClr val="tx1"/>
                </a:solidFill>
              </a:rPr>
              <a:t>Antes de la agresión actual</a:t>
            </a:r>
            <a:endParaRPr lang="en-US" dirty="0">
              <a:solidFill>
                <a:schemeClr val="tx1"/>
              </a:solidFill>
            </a:endParaRPr>
          </a:p>
          <a:p>
            <a:pPr marL="620713" lvl="1" indent="-163513" algn="l">
              <a:buFont typeface="Arial" pitchFamily="34" charset="0"/>
              <a:buChar char="•"/>
            </a:pPr>
            <a:r>
              <a:rPr lang="es-PR" dirty="0">
                <a:solidFill>
                  <a:schemeClr val="tx1"/>
                </a:solidFill>
              </a:rPr>
              <a:t>Después de la agresión pero antes del juicio</a:t>
            </a:r>
            <a:endParaRPr lang="en-US" dirty="0">
              <a:solidFill>
                <a:schemeClr val="tx1"/>
              </a:solidFill>
            </a:endParaRPr>
          </a:p>
          <a:p>
            <a:pPr marL="620713" lvl="1" indent="-163513" algn="l">
              <a:buFont typeface="Arial" pitchFamily="34" charset="0"/>
              <a:buChar char="•"/>
            </a:pPr>
            <a:r>
              <a:rPr lang="es-PR" dirty="0">
                <a:solidFill>
                  <a:schemeClr val="tx1"/>
                </a:solidFill>
              </a:rPr>
              <a:t>Motivo, intención, preparación, plan, conocimiento, identidad, ausencia de error o accidente</a:t>
            </a:r>
            <a:endParaRPr lang="en-US" dirty="0">
              <a:solidFill>
                <a:schemeClr val="tx1"/>
              </a:solidFill>
            </a:endParaRPr>
          </a:p>
          <a:p>
            <a:pPr marL="620713" lvl="1" indent="-163513" algn="l">
              <a:buFont typeface="Arial" pitchFamily="34" charset="0"/>
              <a:buChar char="•"/>
            </a:pPr>
            <a:r>
              <a:rPr lang="es-PR" dirty="0">
                <a:solidFill>
                  <a:schemeClr val="tx1"/>
                </a:solidFill>
              </a:rPr>
              <a:t>Convicciones, desestimaciones</a:t>
            </a:r>
            <a:endParaRPr lang="en-US" dirty="0">
              <a:solidFill>
                <a:schemeClr val="tx1"/>
              </a:solidFill>
            </a:endParaRPr>
          </a:p>
          <a:p>
            <a:pPr marL="620713" lvl="1" indent="-163513" algn="l">
              <a:buFont typeface="Arial" pitchFamily="34" charset="0"/>
              <a:buChar char="•"/>
            </a:pPr>
            <a:r>
              <a:rPr lang="es-PR" dirty="0">
                <a:solidFill>
                  <a:schemeClr val="tx1"/>
                </a:solidFill>
              </a:rPr>
              <a:t>Verifique la ley en su estado</a:t>
            </a:r>
            <a:endParaRPr lang="en-US" dirty="0">
              <a:solidFill>
                <a:schemeClr val="tx1"/>
              </a:solidFill>
            </a:endParaRPr>
          </a:p>
          <a:p>
            <a:pPr marL="163513" lvl="0" indent="-163513" algn="l">
              <a:buFont typeface="Arial" pitchFamily="34" charset="0"/>
              <a:buChar char="•"/>
            </a:pPr>
            <a:r>
              <a:rPr lang="es-PR" dirty="0">
                <a:solidFill>
                  <a:schemeClr val="tx1"/>
                </a:solidFill>
              </a:rPr>
              <a:t>F.R.E. 413</a:t>
            </a:r>
            <a:endParaRPr lang="en-US" dirty="0">
              <a:solidFill>
                <a:schemeClr val="tx1"/>
              </a:solidFill>
            </a:endParaRPr>
          </a:p>
          <a:p>
            <a:pPr marL="620713" lvl="1" indent="-163513" algn="l">
              <a:buFont typeface="Arial" pitchFamily="34" charset="0"/>
              <a:buChar char="•"/>
            </a:pPr>
            <a:r>
              <a:rPr lang="es-PR" dirty="0">
                <a:solidFill>
                  <a:schemeClr val="tx1"/>
                </a:solidFill>
              </a:rPr>
              <a:t>Otros actos de violencia sexual cometidos</a:t>
            </a:r>
            <a:endParaRPr lang="en-US" dirty="0">
              <a:solidFill>
                <a:schemeClr val="tx1"/>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Otros Crímenes, Ofensas o Actos – Crímenes de Violencia </a:t>
            </a:r>
            <a:r>
              <a:rPr lang="es-PR" sz="3600" b="1" dirty="0" smtClean="0">
                <a:solidFill>
                  <a:schemeClr val="tx1"/>
                </a:solidFill>
              </a:rPr>
              <a:t>Doméstica</a:t>
            </a:r>
          </a:p>
          <a:p>
            <a:endParaRPr lang="en-US" sz="3600" b="1" dirty="0">
              <a:solidFill>
                <a:schemeClr val="tx1"/>
              </a:solidFill>
            </a:endParaRPr>
          </a:p>
          <a:p>
            <a:pPr marL="117475" lvl="0" indent="-117475" algn="l">
              <a:buFont typeface="Arial" pitchFamily="34" charset="0"/>
              <a:buChar char="•"/>
            </a:pPr>
            <a:r>
              <a:rPr lang="es-PR" dirty="0" smtClean="0">
                <a:solidFill>
                  <a:schemeClr val="tx1"/>
                </a:solidFill>
              </a:rPr>
              <a:t>Raro</a:t>
            </a:r>
            <a:endParaRPr lang="en-US" dirty="0">
              <a:solidFill>
                <a:schemeClr val="tx1"/>
              </a:solidFill>
            </a:endParaRPr>
          </a:p>
          <a:p>
            <a:pPr marL="117475" lvl="0" indent="-117475" algn="l">
              <a:buFont typeface="Arial" pitchFamily="34" charset="0"/>
              <a:buChar char="•"/>
            </a:pPr>
            <a:r>
              <a:rPr lang="es-PR" dirty="0">
                <a:solidFill>
                  <a:schemeClr val="tx1"/>
                </a:solidFill>
              </a:rPr>
              <a:t>Illinois, California, Colorado, y Minnesota</a:t>
            </a:r>
            <a:endParaRPr lang="en-US" dirty="0">
              <a:solidFill>
                <a:schemeClr val="tx1"/>
              </a:solidFill>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Declaraciones de la </a:t>
            </a:r>
            <a:r>
              <a:rPr lang="es-PR" sz="3600" b="1" dirty="0" smtClean="0">
                <a:solidFill>
                  <a:schemeClr val="tx1"/>
                </a:solidFill>
              </a:rPr>
              <a:t>Víctima</a:t>
            </a:r>
          </a:p>
          <a:p>
            <a:endParaRPr lang="en-US" sz="3600" b="1" dirty="0">
              <a:solidFill>
                <a:schemeClr val="tx1"/>
              </a:solidFill>
            </a:endParaRPr>
          </a:p>
          <a:p>
            <a:pPr lvl="0" algn="l">
              <a:buFont typeface="Arial" pitchFamily="34" charset="0"/>
              <a:buChar char="•"/>
            </a:pPr>
            <a:r>
              <a:rPr lang="es-PR" dirty="0">
                <a:solidFill>
                  <a:schemeClr val="tx1"/>
                </a:solidFill>
              </a:rPr>
              <a:t>Declaraciones inconsistentes </a:t>
            </a:r>
            <a:r>
              <a:rPr lang="es-PR" dirty="0" smtClean="0">
                <a:solidFill>
                  <a:schemeClr val="tx1"/>
                </a:solidFill>
              </a:rPr>
              <a:t>previas</a:t>
            </a:r>
          </a:p>
          <a:p>
            <a:pPr lvl="1" algn="l">
              <a:buFont typeface="Arial" pitchFamily="34" charset="0"/>
              <a:buChar char="•"/>
            </a:pPr>
            <a:r>
              <a:rPr lang="es-PR" dirty="0" smtClean="0">
                <a:solidFill>
                  <a:schemeClr val="tx1"/>
                </a:solidFill>
              </a:rPr>
              <a:t>F.R.E. 613(b)</a:t>
            </a:r>
            <a:endParaRPr lang="en-US" dirty="0">
              <a:solidFill>
                <a:schemeClr val="tx1"/>
              </a:solidFill>
            </a:endParaRPr>
          </a:p>
          <a:p>
            <a:pPr lvl="0" algn="l">
              <a:buFont typeface="Arial" pitchFamily="34" charset="0"/>
              <a:buChar char="•"/>
            </a:pPr>
            <a:r>
              <a:rPr lang="es-PR" dirty="0">
                <a:solidFill>
                  <a:schemeClr val="tx1"/>
                </a:solidFill>
              </a:rPr>
              <a:t>Declaraciones consistentes </a:t>
            </a:r>
            <a:r>
              <a:rPr lang="es-PR" dirty="0" smtClean="0">
                <a:solidFill>
                  <a:schemeClr val="tx1"/>
                </a:solidFill>
              </a:rPr>
              <a:t>previas</a:t>
            </a:r>
          </a:p>
          <a:p>
            <a:pPr lvl="1" algn="l">
              <a:buFont typeface="Arial" pitchFamily="34" charset="0"/>
              <a:buChar char="•"/>
            </a:pPr>
            <a:r>
              <a:rPr lang="es-PR" dirty="0" smtClean="0">
                <a:solidFill>
                  <a:schemeClr val="tx1"/>
                </a:solidFill>
              </a:rPr>
              <a:t>F.R.E. 801(d)(1)</a:t>
            </a:r>
            <a:endParaRPr lang="en-US" dirty="0">
              <a:solidFill>
                <a:schemeClr val="tx1"/>
              </a:solidFill>
            </a:endParaRPr>
          </a:p>
          <a:p>
            <a:pPr algn="l">
              <a:buFont typeface="Arial" pitchFamily="34" charset="0"/>
              <a:buChar char="•"/>
            </a:pPr>
            <a:r>
              <a:rPr lang="es-PR" dirty="0">
                <a:solidFill>
                  <a:schemeClr val="tx1"/>
                </a:solidFill>
              </a:rPr>
              <a:t>Tratamiento y diagnóstico </a:t>
            </a:r>
            <a:r>
              <a:rPr lang="es-PR" dirty="0" smtClean="0">
                <a:solidFill>
                  <a:schemeClr val="tx1"/>
                </a:solidFill>
              </a:rPr>
              <a:t>médico</a:t>
            </a:r>
          </a:p>
          <a:p>
            <a:pPr lvl="1" algn="l">
              <a:buFont typeface="Arial" pitchFamily="34" charset="0"/>
              <a:buChar char="•"/>
            </a:pPr>
            <a:r>
              <a:rPr lang="es-PR" dirty="0" smtClean="0">
                <a:solidFill>
                  <a:schemeClr val="tx1"/>
                </a:solidFill>
              </a:rPr>
              <a:t>F.R.E. 803(4)</a:t>
            </a:r>
            <a:endParaRPr lang="en-US" dirty="0">
              <a:solidFill>
                <a:schemeClr val="tx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smtClean="0"/>
          </a:p>
          <a:p>
            <a:endParaRPr lang="en-US" dirty="0"/>
          </a:p>
          <a:p>
            <a:endParaRPr lang="en-US" dirty="0" smtClean="0"/>
          </a:p>
          <a:p>
            <a:endParaRPr lang="en-US" dirty="0"/>
          </a:p>
          <a:p>
            <a:r>
              <a:rPr lang="es-PR" sz="4000" b="1" dirty="0">
                <a:solidFill>
                  <a:schemeClr val="tx1"/>
                </a:solidFill>
              </a:rPr>
              <a:t>Juicio Basado en Evidencia </a:t>
            </a:r>
            <a:endParaRPr lang="en-US" sz="4000" b="1" dirty="0">
              <a:solidFill>
                <a:schemeClr val="tx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Crawford vs. </a:t>
            </a:r>
            <a:r>
              <a:rPr lang="es-PR" sz="3600" b="1" dirty="0" smtClean="0">
                <a:solidFill>
                  <a:schemeClr val="tx1"/>
                </a:solidFill>
              </a:rPr>
              <a:t>Washington</a:t>
            </a:r>
          </a:p>
          <a:p>
            <a:endParaRPr lang="en-US" sz="3600" b="1" dirty="0">
              <a:solidFill>
                <a:schemeClr val="tx1"/>
              </a:solidFill>
            </a:endParaRPr>
          </a:p>
          <a:p>
            <a:pPr marL="163513" lvl="0" indent="-163513" algn="l">
              <a:buFont typeface="Arial" pitchFamily="34" charset="0"/>
              <a:buChar char="•"/>
            </a:pPr>
            <a:r>
              <a:rPr lang="es-PR" sz="2800" dirty="0">
                <a:solidFill>
                  <a:schemeClr val="tx1"/>
                </a:solidFill>
              </a:rPr>
              <a:t>Testimonio</a:t>
            </a:r>
            <a:endParaRPr lang="en-US" sz="2800" dirty="0">
              <a:solidFill>
                <a:schemeClr val="tx1"/>
              </a:solidFill>
            </a:endParaRPr>
          </a:p>
          <a:p>
            <a:pPr marL="620713" lvl="1" indent="-163513" algn="l">
              <a:buFont typeface="Arial" pitchFamily="34" charset="0"/>
              <a:buChar char="•"/>
            </a:pPr>
            <a:r>
              <a:rPr lang="es-PR" dirty="0">
                <a:solidFill>
                  <a:schemeClr val="tx1"/>
                </a:solidFill>
              </a:rPr>
              <a:t>La credibilidad de las declaraciones solo se pueden probar mediante:</a:t>
            </a:r>
            <a:endParaRPr lang="en-US" dirty="0">
              <a:solidFill>
                <a:schemeClr val="tx1"/>
              </a:solidFill>
            </a:endParaRPr>
          </a:p>
          <a:p>
            <a:pPr marL="1077913" lvl="2" indent="-163513" algn="l">
              <a:buFont typeface="Arial" pitchFamily="34" charset="0"/>
              <a:buChar char="•"/>
            </a:pPr>
            <a:r>
              <a:rPr lang="es-PR" sz="2800" dirty="0" smtClean="0">
                <a:solidFill>
                  <a:schemeClr val="tx1"/>
                </a:solidFill>
              </a:rPr>
              <a:t>Contrainterrogatorio </a:t>
            </a:r>
            <a:r>
              <a:rPr lang="es-PR" sz="2800" dirty="0">
                <a:solidFill>
                  <a:schemeClr val="tx1"/>
                </a:solidFill>
              </a:rPr>
              <a:t>de los testigos, o</a:t>
            </a:r>
            <a:endParaRPr lang="en-US" sz="2800" dirty="0">
              <a:solidFill>
                <a:schemeClr val="tx1"/>
              </a:solidFill>
            </a:endParaRPr>
          </a:p>
          <a:p>
            <a:pPr marL="1077913" lvl="2" indent="-163513" algn="l">
              <a:buFont typeface="Arial" pitchFamily="34" charset="0"/>
              <a:buChar char="•"/>
            </a:pPr>
            <a:r>
              <a:rPr lang="es-PR" sz="2800" dirty="0" smtClean="0">
                <a:solidFill>
                  <a:schemeClr val="tx1"/>
                </a:solidFill>
              </a:rPr>
              <a:t>La </a:t>
            </a:r>
            <a:r>
              <a:rPr lang="es-PR" sz="2800" dirty="0">
                <a:solidFill>
                  <a:schemeClr val="tx1"/>
                </a:solidFill>
              </a:rPr>
              <a:t>parte acusadora muestra que el testigo no está disponible + oportunidad previa para contrainterrogar</a:t>
            </a:r>
            <a:endParaRPr lang="en-US" sz="2800" dirty="0">
              <a:solidFill>
                <a:schemeClr val="tx1"/>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Crawford vs. </a:t>
            </a:r>
            <a:r>
              <a:rPr lang="es-PR" sz="3600" b="1" dirty="0" smtClean="0">
                <a:solidFill>
                  <a:schemeClr val="tx1"/>
                </a:solidFill>
              </a:rPr>
              <a:t>Washington</a:t>
            </a:r>
          </a:p>
          <a:p>
            <a:endParaRPr lang="en-US" sz="3600" b="1" dirty="0">
              <a:solidFill>
                <a:schemeClr val="tx1"/>
              </a:solidFill>
            </a:endParaRPr>
          </a:p>
          <a:p>
            <a:pPr algn="l"/>
            <a:r>
              <a:rPr lang="es-PR" sz="3600" dirty="0">
                <a:solidFill>
                  <a:schemeClr val="tx1"/>
                </a:solidFill>
              </a:rPr>
              <a:t>“Dejamos para otro día cualquier esfuerzo para crear una definición comprensiva de “testimonio</a:t>
            </a:r>
            <a:r>
              <a:rPr lang="es-PR" sz="3600" dirty="0" smtClean="0">
                <a:solidFill>
                  <a:schemeClr val="tx1"/>
                </a:solidFill>
              </a:rPr>
              <a:t>”</a:t>
            </a:r>
          </a:p>
          <a:p>
            <a:pPr algn="l"/>
            <a:endParaRPr lang="es-PR" sz="3600" dirty="0">
              <a:solidFill>
                <a:schemeClr val="tx1"/>
              </a:solidFill>
            </a:endParaRPr>
          </a:p>
          <a:p>
            <a:pPr algn="r"/>
            <a:r>
              <a:rPr lang="es-PR" sz="2400" dirty="0" smtClean="0">
                <a:solidFill>
                  <a:schemeClr val="tx1"/>
                </a:solidFill>
              </a:rPr>
              <a:t>541 U.S. 36 (2004)</a:t>
            </a:r>
            <a:endParaRPr lang="en-US" sz="2400" dirty="0">
              <a:solidFill>
                <a:schemeClr val="tx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Davis y </a:t>
            </a:r>
            <a:r>
              <a:rPr lang="es-PR" sz="3600" b="1" dirty="0" err="1">
                <a:solidFill>
                  <a:schemeClr val="tx1"/>
                </a:solidFill>
              </a:rPr>
              <a:t>Hammon</a:t>
            </a:r>
            <a:endParaRPr lang="en-US" sz="3600" b="1" dirty="0">
              <a:solidFill>
                <a:schemeClr val="tx1"/>
              </a:solidFill>
            </a:endParaRPr>
          </a:p>
          <a:p>
            <a:pPr marL="234950" indent="-187325" algn="l"/>
            <a:endParaRPr lang="es-PR" dirty="0" smtClean="0">
              <a:solidFill>
                <a:schemeClr val="tx1"/>
              </a:solidFill>
            </a:endParaRPr>
          </a:p>
          <a:p>
            <a:pPr marL="234950" indent="-187325" algn="l">
              <a:buFont typeface="Arial" pitchFamily="34" charset="0"/>
              <a:buChar char="•"/>
            </a:pPr>
            <a:r>
              <a:rPr lang="es-PR" dirty="0" smtClean="0">
                <a:solidFill>
                  <a:schemeClr val="tx1"/>
                </a:solidFill>
              </a:rPr>
              <a:t>La </a:t>
            </a:r>
            <a:r>
              <a:rPr lang="es-PR" dirty="0">
                <a:solidFill>
                  <a:schemeClr val="tx1"/>
                </a:solidFill>
              </a:rPr>
              <a:t>interrogación policiaca es NO-TESTIMONIAL si:</a:t>
            </a:r>
            <a:endParaRPr lang="en-US" dirty="0">
              <a:solidFill>
                <a:schemeClr val="tx1"/>
              </a:solidFill>
            </a:endParaRPr>
          </a:p>
          <a:p>
            <a:pPr marL="692150" lvl="1" indent="-187325" algn="l">
              <a:buFont typeface="Arial" pitchFamily="34" charset="0"/>
              <a:buChar char="•"/>
            </a:pPr>
            <a:r>
              <a:rPr lang="es-PR" dirty="0">
                <a:solidFill>
                  <a:schemeClr val="tx1"/>
                </a:solidFill>
              </a:rPr>
              <a:t>Las circunstancias objetivas muestran que el propósito primario de la interrogación es permitirle a la policía lidiar con una emergencia en proceso</a:t>
            </a:r>
            <a:r>
              <a:rPr lang="es-PR" dirty="0" smtClean="0">
                <a:solidFill>
                  <a:schemeClr val="tx1"/>
                </a:solidFill>
              </a:rPr>
              <a:t>.</a:t>
            </a:r>
          </a:p>
          <a:p>
            <a:pPr marL="692150" lvl="1" indent="-187325" algn="l">
              <a:buFont typeface="Arial" pitchFamily="34" charset="0"/>
              <a:buChar char="•"/>
            </a:pPr>
            <a:endParaRPr lang="es-PR" dirty="0">
              <a:solidFill>
                <a:schemeClr val="tx1"/>
              </a:solidFill>
            </a:endParaRPr>
          </a:p>
          <a:p>
            <a:pPr marL="692150" lvl="1" indent="-187325" algn="r"/>
            <a:r>
              <a:rPr lang="es-PR" dirty="0" smtClean="0">
                <a:solidFill>
                  <a:schemeClr val="tx1"/>
                </a:solidFill>
              </a:rPr>
              <a:t>126 S. </a:t>
            </a:r>
            <a:r>
              <a:rPr lang="es-PR" dirty="0" err="1" smtClean="0">
                <a:solidFill>
                  <a:schemeClr val="tx1"/>
                </a:solidFill>
              </a:rPr>
              <a:t>Ct.</a:t>
            </a:r>
            <a:r>
              <a:rPr lang="es-PR" dirty="0" smtClean="0">
                <a:solidFill>
                  <a:schemeClr val="tx1"/>
                </a:solidFill>
              </a:rPr>
              <a:t> 2266 (2006)</a:t>
            </a:r>
            <a:endParaRPr lang="en-US" dirty="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Davis y </a:t>
            </a:r>
            <a:r>
              <a:rPr lang="es-PR" sz="3600" b="1" dirty="0" err="1">
                <a:solidFill>
                  <a:schemeClr val="tx1"/>
                </a:solidFill>
              </a:rPr>
              <a:t>Hammon</a:t>
            </a:r>
            <a:endParaRPr lang="en-US" sz="3600" b="1" dirty="0">
              <a:solidFill>
                <a:schemeClr val="tx1"/>
              </a:solidFill>
            </a:endParaRPr>
          </a:p>
          <a:p>
            <a:pPr marL="163513" indent="-163513" algn="l">
              <a:buFont typeface="Arial" pitchFamily="34" charset="0"/>
              <a:buChar char="•"/>
            </a:pPr>
            <a:r>
              <a:rPr lang="es-PR" dirty="0" smtClean="0">
                <a:solidFill>
                  <a:schemeClr val="tx1"/>
                </a:solidFill>
              </a:rPr>
              <a:t>La </a:t>
            </a:r>
            <a:r>
              <a:rPr lang="es-PR" dirty="0">
                <a:solidFill>
                  <a:schemeClr val="tx1"/>
                </a:solidFill>
              </a:rPr>
              <a:t>interrogación policiaca es TESTIMONIAL si:</a:t>
            </a:r>
            <a:endParaRPr lang="en-US" dirty="0">
              <a:solidFill>
                <a:schemeClr val="tx1"/>
              </a:solidFill>
            </a:endParaRPr>
          </a:p>
          <a:p>
            <a:pPr marL="620713" lvl="1" indent="-163513" algn="l">
              <a:buFont typeface="Arial" pitchFamily="34" charset="0"/>
              <a:buChar char="•"/>
            </a:pPr>
            <a:r>
              <a:rPr lang="es-PR" sz="3200" dirty="0">
                <a:solidFill>
                  <a:schemeClr val="tx1"/>
                </a:solidFill>
              </a:rPr>
              <a:t>Las circunstancias objetivas lo muestran</a:t>
            </a:r>
            <a:endParaRPr lang="en-US" sz="3200" dirty="0">
              <a:solidFill>
                <a:schemeClr val="tx1"/>
              </a:solidFill>
            </a:endParaRPr>
          </a:p>
          <a:p>
            <a:pPr marL="1077913" lvl="2" indent="-163513" algn="l">
              <a:buFont typeface="Arial" pitchFamily="34" charset="0"/>
              <a:buChar char="•"/>
            </a:pPr>
            <a:r>
              <a:rPr lang="es-PR" sz="3200" dirty="0">
                <a:solidFill>
                  <a:schemeClr val="tx1"/>
                </a:solidFill>
              </a:rPr>
              <a:t>No existe una emergencia en proceso</a:t>
            </a:r>
            <a:endParaRPr lang="en-US" sz="3200" dirty="0">
              <a:solidFill>
                <a:schemeClr val="tx1"/>
              </a:solidFill>
            </a:endParaRPr>
          </a:p>
          <a:p>
            <a:pPr marL="1077913" lvl="2" indent="-163513" algn="l">
              <a:buFont typeface="Arial" pitchFamily="34" charset="0"/>
              <a:buChar char="•"/>
            </a:pPr>
            <a:r>
              <a:rPr lang="es-PR" sz="3200" dirty="0">
                <a:solidFill>
                  <a:schemeClr val="tx1"/>
                </a:solidFill>
              </a:rPr>
              <a:t>El propósito primario de la interrogación es establecer o probar eventos previos potencialmente relevantes a un juicio criminal futuro</a:t>
            </a:r>
            <a:endParaRPr lang="en-US" sz="3200" dirty="0">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Michigan vs. </a:t>
            </a:r>
            <a:r>
              <a:rPr lang="es-PR" sz="3600" b="1" dirty="0" smtClean="0">
                <a:solidFill>
                  <a:schemeClr val="tx1"/>
                </a:solidFill>
              </a:rPr>
              <a:t>Bryant</a:t>
            </a:r>
          </a:p>
          <a:p>
            <a:endParaRPr lang="es-PR" dirty="0">
              <a:solidFill>
                <a:schemeClr val="tx1"/>
              </a:solidFill>
            </a:endParaRPr>
          </a:p>
          <a:p>
            <a:endParaRPr lang="en-US" dirty="0">
              <a:solidFill>
                <a:schemeClr val="tx1"/>
              </a:solidFill>
            </a:endParaRPr>
          </a:p>
          <a:p>
            <a:r>
              <a:rPr lang="es-PR" dirty="0">
                <a:solidFill>
                  <a:schemeClr val="tx1"/>
                </a:solidFill>
              </a:rPr>
              <a:t>562 U.S. </a:t>
            </a:r>
            <a:r>
              <a:rPr lang="es-PR" dirty="0" smtClean="0">
                <a:solidFill>
                  <a:schemeClr val="tx1"/>
                </a:solidFill>
              </a:rPr>
              <a:t>____(</a:t>
            </a:r>
            <a:r>
              <a:rPr lang="es-PR" dirty="0">
                <a:solidFill>
                  <a:schemeClr val="tx1"/>
                </a:solidFill>
              </a:rPr>
              <a:t>2011</a:t>
            </a:r>
            <a:r>
              <a:rPr lang="es-PR" dirty="0" smtClean="0">
                <a:solidFill>
                  <a:schemeClr val="tx1"/>
                </a:solidFill>
              </a:rPr>
              <a:t>)</a:t>
            </a:r>
          </a:p>
          <a:p>
            <a:r>
              <a:rPr lang="es-PR" dirty="0" smtClean="0">
                <a:solidFill>
                  <a:schemeClr val="tx1"/>
                </a:solidFill>
              </a:rPr>
              <a:t>2011 WL 676964</a:t>
            </a:r>
            <a:endParaRPr lang="en-US"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lnSpcReduction="10000"/>
          </a:bodyPr>
          <a:lstStyle/>
          <a:p>
            <a:r>
              <a:rPr lang="es-PR" b="1" dirty="0">
                <a:solidFill>
                  <a:schemeClr val="tx1"/>
                </a:solidFill>
              </a:rPr>
              <a:t>A Michigan vs. Bryant</a:t>
            </a:r>
            <a:endParaRPr lang="en-US" b="1" dirty="0">
              <a:solidFill>
                <a:schemeClr val="tx1"/>
              </a:solidFill>
            </a:endParaRPr>
          </a:p>
          <a:p>
            <a:pPr marL="163513" lvl="0" indent="-163513" algn="l">
              <a:buFont typeface="Arial" pitchFamily="34" charset="0"/>
              <a:buChar char="•"/>
            </a:pPr>
            <a:r>
              <a:rPr lang="es-PR" sz="2600" dirty="0">
                <a:solidFill>
                  <a:schemeClr val="tx1"/>
                </a:solidFill>
              </a:rPr>
              <a:t>Resumen del caso</a:t>
            </a:r>
            <a:endParaRPr lang="en-US" sz="2600" dirty="0">
              <a:solidFill>
                <a:schemeClr val="tx1"/>
              </a:solidFill>
            </a:endParaRPr>
          </a:p>
          <a:p>
            <a:pPr marL="620713" lvl="1" indent="-163513" algn="l">
              <a:buFont typeface="Arial" pitchFamily="34" charset="0"/>
              <a:buChar char="•"/>
            </a:pPr>
            <a:r>
              <a:rPr lang="es-PR" sz="2600" dirty="0">
                <a:solidFill>
                  <a:schemeClr val="tx1"/>
                </a:solidFill>
              </a:rPr>
              <a:t>La policía respondió a una transmisión radial sobre un hombre que fue baleado</a:t>
            </a:r>
            <a:endParaRPr lang="en-US" sz="2600" dirty="0">
              <a:solidFill>
                <a:schemeClr val="tx1"/>
              </a:solidFill>
            </a:endParaRPr>
          </a:p>
          <a:p>
            <a:pPr marL="620713" lvl="1" indent="-163513" algn="l">
              <a:buFont typeface="Arial" pitchFamily="34" charset="0"/>
              <a:buChar char="•"/>
            </a:pPr>
            <a:r>
              <a:rPr lang="es-PR" sz="2600" dirty="0">
                <a:solidFill>
                  <a:schemeClr val="tx1"/>
                </a:solidFill>
              </a:rPr>
              <a:t>La policía encontró a la víctima con un disparo en el abdomen, en mucho dolor/dificultad para hablar</a:t>
            </a:r>
            <a:endParaRPr lang="en-US" sz="2600" dirty="0">
              <a:solidFill>
                <a:schemeClr val="tx1"/>
              </a:solidFill>
            </a:endParaRPr>
          </a:p>
          <a:p>
            <a:pPr marL="620713" lvl="1" indent="-163513" algn="l">
              <a:buFont typeface="Arial" pitchFamily="34" charset="0"/>
              <a:buChar char="•"/>
            </a:pPr>
            <a:r>
              <a:rPr lang="es-PR" sz="2600" dirty="0">
                <a:solidFill>
                  <a:schemeClr val="tx1"/>
                </a:solidFill>
              </a:rPr>
              <a:t>Policía pregunta</a:t>
            </a:r>
            <a:endParaRPr lang="en-US" sz="2600" dirty="0">
              <a:solidFill>
                <a:schemeClr val="tx1"/>
              </a:solidFill>
            </a:endParaRPr>
          </a:p>
          <a:p>
            <a:pPr marL="1077913" lvl="2" indent="-163513" algn="l">
              <a:buFont typeface="Arial" pitchFamily="34" charset="0"/>
              <a:buChar char="•"/>
            </a:pPr>
            <a:r>
              <a:rPr lang="es-PR" sz="2600" dirty="0" smtClean="0">
                <a:solidFill>
                  <a:schemeClr val="tx1"/>
                </a:solidFill>
              </a:rPr>
              <a:t>¿</a:t>
            </a:r>
            <a:r>
              <a:rPr lang="es-PR" sz="2600" dirty="0">
                <a:solidFill>
                  <a:schemeClr val="tx1"/>
                </a:solidFill>
              </a:rPr>
              <a:t>Qué pasó?</a:t>
            </a:r>
            <a:endParaRPr lang="en-US" sz="2600" dirty="0">
              <a:solidFill>
                <a:schemeClr val="tx1"/>
              </a:solidFill>
            </a:endParaRPr>
          </a:p>
          <a:p>
            <a:pPr marL="1077913" lvl="2" indent="-163513" algn="l">
              <a:buFont typeface="Arial" pitchFamily="34" charset="0"/>
              <a:buChar char="•"/>
            </a:pPr>
            <a:r>
              <a:rPr lang="es-PR" sz="2600" dirty="0" smtClean="0">
                <a:solidFill>
                  <a:schemeClr val="tx1"/>
                </a:solidFill>
              </a:rPr>
              <a:t>¿</a:t>
            </a:r>
            <a:r>
              <a:rPr lang="es-PR" sz="2600" dirty="0">
                <a:solidFill>
                  <a:schemeClr val="tx1"/>
                </a:solidFill>
              </a:rPr>
              <a:t>Quién le disparó?</a:t>
            </a:r>
            <a:endParaRPr lang="en-US" sz="2600" dirty="0">
              <a:solidFill>
                <a:schemeClr val="tx1"/>
              </a:solidFill>
            </a:endParaRPr>
          </a:p>
          <a:p>
            <a:pPr marL="1077913" lvl="2" indent="-163513" algn="l">
              <a:buFont typeface="Arial" pitchFamily="34" charset="0"/>
              <a:buChar char="•"/>
            </a:pPr>
            <a:r>
              <a:rPr lang="es-PR" sz="2600" dirty="0" smtClean="0">
                <a:solidFill>
                  <a:schemeClr val="tx1"/>
                </a:solidFill>
              </a:rPr>
              <a:t>¿</a:t>
            </a:r>
            <a:r>
              <a:rPr lang="es-PR" sz="2600" dirty="0">
                <a:solidFill>
                  <a:schemeClr val="tx1"/>
                </a:solidFill>
              </a:rPr>
              <a:t>Dónde ocurrió el disparo?</a:t>
            </a:r>
            <a:endParaRPr lang="en-US" sz="2600" dirty="0">
              <a:solidFill>
                <a:schemeClr val="tx1"/>
              </a:solidFill>
            </a:endParaRPr>
          </a:p>
          <a:p>
            <a:pPr marL="620713" lvl="1" indent="-163513" algn="l">
              <a:buFont typeface="Arial" pitchFamily="34" charset="0"/>
              <a:buChar char="•"/>
            </a:pPr>
            <a:r>
              <a:rPr lang="es-PR" sz="2600" dirty="0">
                <a:solidFill>
                  <a:schemeClr val="tx1"/>
                </a:solidFill>
              </a:rPr>
              <a:t>La víctima identifica a la persona que disparó y las circunstancias del disparo</a:t>
            </a:r>
            <a:endParaRPr lang="en-US" sz="2600" dirty="0">
              <a:solidFill>
                <a:schemeClr val="tx1"/>
              </a:solidFill>
            </a:endParaRPr>
          </a:p>
          <a:p>
            <a:pPr marL="620713" lvl="1" indent="-163513" algn="l">
              <a:buFont typeface="Arial" pitchFamily="34" charset="0"/>
              <a:buChar char="•"/>
            </a:pPr>
            <a:r>
              <a:rPr lang="es-PR" sz="2600" dirty="0">
                <a:solidFill>
                  <a:schemeClr val="tx1"/>
                </a:solidFill>
              </a:rPr>
              <a:t>La víctima muere en el hospital en unas horas</a:t>
            </a:r>
            <a:endParaRPr lang="en-US" sz="26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lnSpcReduction="10000"/>
          </a:bodyPr>
          <a:lstStyle/>
          <a:p>
            <a:r>
              <a:rPr lang="es-PR" b="1" dirty="0">
                <a:solidFill>
                  <a:schemeClr val="tx1"/>
                </a:solidFill>
              </a:rPr>
              <a:t>Objetivos de Aprendizaje</a:t>
            </a:r>
            <a:endParaRPr lang="en-US" b="1" dirty="0">
              <a:solidFill>
                <a:schemeClr val="tx1"/>
              </a:solidFill>
            </a:endParaRPr>
          </a:p>
          <a:p>
            <a:endParaRPr lang="en-US" dirty="0"/>
          </a:p>
          <a:p>
            <a:pPr marL="117475" indent="-117475" algn="l">
              <a:buFont typeface="Arial" pitchFamily="34" charset="0"/>
              <a:buChar char="•"/>
            </a:pPr>
            <a:r>
              <a:rPr lang="es-PR" dirty="0">
                <a:solidFill>
                  <a:schemeClr val="tx1"/>
                </a:solidFill>
              </a:rPr>
              <a:t>Al concluir esta presentación, los participantes podrán:</a:t>
            </a:r>
            <a:endParaRPr lang="en-US" dirty="0">
              <a:solidFill>
                <a:schemeClr val="tx1"/>
              </a:solidFill>
            </a:endParaRPr>
          </a:p>
          <a:p>
            <a:pPr marL="574675" lvl="1" indent="-117475" algn="l">
              <a:buFont typeface="Arial" pitchFamily="34" charset="0"/>
              <a:buChar char="•"/>
            </a:pPr>
            <a:r>
              <a:rPr lang="es-PR" dirty="0">
                <a:solidFill>
                  <a:schemeClr val="tx1"/>
                </a:solidFill>
              </a:rPr>
              <a:t>Identificar las víctimas de agresión sexual por parte de parejas íntimas.</a:t>
            </a:r>
            <a:endParaRPr lang="en-US" dirty="0">
              <a:solidFill>
                <a:schemeClr val="tx1"/>
              </a:solidFill>
            </a:endParaRPr>
          </a:p>
          <a:p>
            <a:pPr marL="574675" lvl="1" indent="-117475" algn="l">
              <a:buFont typeface="Arial" pitchFamily="34" charset="0"/>
              <a:buChar char="•"/>
            </a:pPr>
            <a:r>
              <a:rPr lang="es-PR" dirty="0">
                <a:solidFill>
                  <a:schemeClr val="tx1"/>
                </a:solidFill>
              </a:rPr>
              <a:t>Aplicar el entendimiento de asuntos médico-forenses peculiares en pacientes atendidos después de ocurrir la agresión sexual por parte de parejas  íntimas.</a:t>
            </a:r>
            <a:endParaRPr lang="en-US" dirty="0">
              <a:solidFill>
                <a:schemeClr val="tx1"/>
              </a:solidFill>
            </a:endParaRPr>
          </a:p>
          <a:p>
            <a:pPr marL="574675" lvl="1" indent="-117475" algn="l">
              <a:buFont typeface="Arial" pitchFamily="34" charset="0"/>
              <a:buChar char="•"/>
            </a:pPr>
            <a:r>
              <a:rPr lang="es-PR" dirty="0">
                <a:solidFill>
                  <a:schemeClr val="tx1"/>
                </a:solidFill>
              </a:rPr>
              <a:t>Procesar legalmente la agresión sexual por parte de parejas íntimas.</a:t>
            </a:r>
            <a:endParaRPr lang="en-US" dirty="0">
              <a:solidFill>
                <a:schemeClr val="tx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20000"/>
          </a:bodyPr>
          <a:lstStyle/>
          <a:p>
            <a:r>
              <a:rPr lang="es-PR" sz="3900" b="1" dirty="0">
                <a:solidFill>
                  <a:schemeClr val="tx1"/>
                </a:solidFill>
              </a:rPr>
              <a:t>Posesión</a:t>
            </a:r>
            <a:endParaRPr lang="en-US" sz="3900" b="1" dirty="0">
              <a:solidFill>
                <a:schemeClr val="tx1"/>
              </a:solidFill>
            </a:endParaRPr>
          </a:p>
          <a:p>
            <a:pPr marL="514350" lvl="0" indent="-514350" algn="l">
              <a:buFont typeface="+mj-lt"/>
              <a:buAutoNum type="arabicPeriod"/>
            </a:pPr>
            <a:r>
              <a:rPr lang="es-PR" dirty="0">
                <a:solidFill>
                  <a:schemeClr val="tx1"/>
                </a:solidFill>
              </a:rPr>
              <a:t>Reafirmaron la prueba de “propósito primario” de Davis;</a:t>
            </a:r>
            <a:endParaRPr lang="en-US" dirty="0">
              <a:solidFill>
                <a:schemeClr val="tx1"/>
              </a:solidFill>
            </a:endParaRPr>
          </a:p>
          <a:p>
            <a:pPr marL="514350" lvl="0" indent="-514350" algn="l">
              <a:buFont typeface="+mj-lt"/>
              <a:buAutoNum type="arabicPeriod"/>
            </a:pPr>
            <a:r>
              <a:rPr lang="es-PR" dirty="0">
                <a:solidFill>
                  <a:schemeClr val="tx1"/>
                </a:solidFill>
              </a:rPr>
              <a:t>Instruidos a usar una evaluación objetiva de las circunstancias del caso para determinar el “propósito primario” de la declaración</a:t>
            </a:r>
            <a:endParaRPr lang="en-US" dirty="0">
              <a:solidFill>
                <a:schemeClr val="tx1"/>
              </a:solidFill>
            </a:endParaRPr>
          </a:p>
          <a:p>
            <a:pPr marL="514350" lvl="0" indent="-514350" algn="l">
              <a:buFont typeface="+mj-lt"/>
              <a:buAutoNum type="arabicPeriod"/>
            </a:pPr>
            <a:r>
              <a:rPr lang="es-PR" dirty="0">
                <a:solidFill>
                  <a:schemeClr val="tx1"/>
                </a:solidFill>
              </a:rPr>
              <a:t>Clarificaron que la existencia de una emergencia en proceso es uno de los factores más importantes a considerar, pero no es el único factor; y</a:t>
            </a:r>
            <a:endParaRPr lang="en-US" dirty="0">
              <a:solidFill>
                <a:schemeClr val="tx1"/>
              </a:solidFill>
            </a:endParaRPr>
          </a:p>
          <a:p>
            <a:pPr marL="514350" indent="-514350" algn="l">
              <a:buFont typeface="+mj-lt"/>
              <a:buAutoNum type="arabicPeriod"/>
            </a:pPr>
            <a:r>
              <a:rPr lang="es-PR" dirty="0">
                <a:solidFill>
                  <a:schemeClr val="tx1"/>
                </a:solidFill>
              </a:rPr>
              <a:t>Explicaron que las declaraciones y acciones tanto de quien declara como de los interrogadores provee evidencia objetiva del propósito primario de la interrogación.</a:t>
            </a:r>
            <a:endParaRPr lang="en-US" dirty="0">
              <a:solidFill>
                <a:schemeClr val="tx1"/>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s-PR" dirty="0" smtClean="0"/>
          </a:p>
          <a:p>
            <a:endParaRPr lang="es-PR" dirty="0"/>
          </a:p>
          <a:p>
            <a:endParaRPr lang="es-PR" dirty="0" smtClean="0"/>
          </a:p>
          <a:p>
            <a:endParaRPr lang="es-PR" dirty="0"/>
          </a:p>
          <a:p>
            <a:r>
              <a:rPr lang="es-PR" sz="3600" b="1" dirty="0" smtClean="0">
                <a:solidFill>
                  <a:schemeClr val="tx1"/>
                </a:solidFill>
              </a:rPr>
              <a:t>Pérdida </a:t>
            </a:r>
            <a:r>
              <a:rPr lang="es-PR" sz="3600" b="1" dirty="0">
                <a:solidFill>
                  <a:schemeClr val="tx1"/>
                </a:solidFill>
              </a:rPr>
              <a:t>de Derecho por Cometer un Delito</a:t>
            </a:r>
            <a:endParaRPr lang="en-US" sz="3600" b="1" dirty="0">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Giles vs. California</a:t>
            </a:r>
            <a:endParaRPr lang="en-US" sz="3600" b="1" dirty="0">
              <a:solidFill>
                <a:schemeClr val="tx1"/>
              </a:solidFill>
            </a:endParaRPr>
          </a:p>
          <a:p>
            <a:pPr marL="163513" lvl="0" indent="-163513" algn="l">
              <a:buFont typeface="Arial" pitchFamily="34" charset="0"/>
              <a:buChar char="•"/>
            </a:pPr>
            <a:r>
              <a:rPr lang="es-PR" dirty="0">
                <a:solidFill>
                  <a:schemeClr val="tx1"/>
                </a:solidFill>
              </a:rPr>
              <a:t>La pérdida de derecho aplica cuando los acusadores muestran: </a:t>
            </a:r>
            <a:endParaRPr lang="en-US" dirty="0">
              <a:solidFill>
                <a:schemeClr val="tx1"/>
              </a:solidFill>
            </a:endParaRPr>
          </a:p>
          <a:p>
            <a:pPr marL="620713" lvl="1" indent="-163513" algn="l">
              <a:buFont typeface="Arial" pitchFamily="34" charset="0"/>
              <a:buChar char="•"/>
            </a:pPr>
            <a:r>
              <a:rPr lang="es-PR" dirty="0" smtClean="0">
                <a:solidFill>
                  <a:schemeClr val="tx1"/>
                </a:solidFill>
              </a:rPr>
              <a:t>El </a:t>
            </a:r>
            <a:r>
              <a:rPr lang="es-PR" dirty="0">
                <a:solidFill>
                  <a:schemeClr val="tx1"/>
                </a:solidFill>
              </a:rPr>
              <a:t>acusado viciosamente causó la ausencia de la víctima y</a:t>
            </a:r>
            <a:endParaRPr lang="en-US" dirty="0">
              <a:solidFill>
                <a:schemeClr val="tx1"/>
              </a:solidFill>
            </a:endParaRPr>
          </a:p>
          <a:p>
            <a:pPr marL="620713" lvl="1" indent="-163513" algn="l">
              <a:buFont typeface="Arial" pitchFamily="34" charset="0"/>
              <a:buChar char="•"/>
            </a:pPr>
            <a:r>
              <a:rPr lang="es-PR" dirty="0" smtClean="0">
                <a:solidFill>
                  <a:schemeClr val="tx1"/>
                </a:solidFill>
              </a:rPr>
              <a:t>El </a:t>
            </a:r>
            <a:r>
              <a:rPr lang="es-PR" dirty="0">
                <a:solidFill>
                  <a:schemeClr val="tx1"/>
                </a:solidFill>
              </a:rPr>
              <a:t>acusado cometió el acto delictivo con el propósito de prevenir el testimonio o cooperación de la víctima.</a:t>
            </a:r>
            <a:endParaRPr lang="en-US" dirty="0">
              <a:solidFill>
                <a:schemeClr val="tx1"/>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a:bodyPr>
          <a:lstStyle/>
          <a:p>
            <a:r>
              <a:rPr lang="es-PR" sz="3600" b="1" dirty="0">
                <a:solidFill>
                  <a:schemeClr val="tx1"/>
                </a:solidFill>
              </a:rPr>
              <a:t>Giles vs. California</a:t>
            </a:r>
            <a:endParaRPr lang="en-US" sz="3600" b="1" dirty="0">
              <a:solidFill>
                <a:schemeClr val="tx1"/>
              </a:solidFill>
            </a:endParaRPr>
          </a:p>
          <a:p>
            <a:pPr marL="163513" indent="-163513" algn="l">
              <a:buFont typeface="Arial" pitchFamily="34" charset="0"/>
              <a:buChar char="•"/>
            </a:pPr>
            <a:r>
              <a:rPr lang="es-PR" dirty="0" smtClean="0">
                <a:solidFill>
                  <a:schemeClr val="tx1"/>
                </a:solidFill>
              </a:rPr>
              <a:t>Sin </a:t>
            </a:r>
            <a:r>
              <a:rPr lang="es-PR" dirty="0">
                <a:solidFill>
                  <a:schemeClr val="tx1"/>
                </a:solidFill>
              </a:rPr>
              <a:t>embargo, la corte sostuvo que:</a:t>
            </a:r>
            <a:endParaRPr lang="en-US" dirty="0">
              <a:solidFill>
                <a:schemeClr val="tx1"/>
              </a:solidFill>
            </a:endParaRPr>
          </a:p>
          <a:p>
            <a:pPr marL="620713" lvl="1" indent="-163513" algn="l">
              <a:buFont typeface="Arial" pitchFamily="34" charset="0"/>
              <a:buChar char="•"/>
            </a:pPr>
            <a:r>
              <a:rPr lang="es-PR" dirty="0">
                <a:solidFill>
                  <a:schemeClr val="tx1"/>
                </a:solidFill>
              </a:rPr>
              <a:t>Los actos de violencia doméstica frecuentemente tienen la intención de persuadir a la víctima para que no busque ayuda de otros.</a:t>
            </a:r>
            <a:endParaRPr lang="en-US" dirty="0">
              <a:solidFill>
                <a:schemeClr val="tx1"/>
              </a:solidFill>
            </a:endParaRPr>
          </a:p>
          <a:p>
            <a:pPr marL="620713" lvl="1" indent="-163513" algn="l">
              <a:buFont typeface="Arial" pitchFamily="34" charset="0"/>
              <a:buChar char="•"/>
            </a:pPr>
            <a:r>
              <a:rPr lang="es-PR" dirty="0">
                <a:solidFill>
                  <a:schemeClr val="tx1"/>
                </a:solidFill>
              </a:rPr>
              <a:t>El abuso previo del acusado, o amenazas de abuso con la intención de persuadir a la víctima para que no busque ayuda de otros, es altamente relevante al determinar la intención los actos subsiguientes del acusado, que causaron la ausencia del testigo</a:t>
            </a:r>
            <a:endParaRPr lang="en-US" dirty="0">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Armadura de Violación</a:t>
            </a:r>
            <a:endParaRPr lang="en-US" sz="3600" b="1" dirty="0">
              <a:solidFill>
                <a:schemeClr val="tx1"/>
              </a:solidFill>
            </a:endParaRPr>
          </a:p>
          <a:p>
            <a:pPr lvl="0" algn="l">
              <a:buFont typeface="Arial" pitchFamily="34" charset="0"/>
              <a:buChar char="•"/>
            </a:pPr>
            <a:r>
              <a:rPr lang="es-PR" sz="2800" dirty="0">
                <a:solidFill>
                  <a:schemeClr val="tx1"/>
                </a:solidFill>
              </a:rPr>
              <a:t>F.R.E. 412</a:t>
            </a:r>
            <a:endParaRPr lang="en-US" sz="2800" dirty="0">
              <a:solidFill>
                <a:schemeClr val="tx1"/>
              </a:solidFill>
            </a:endParaRPr>
          </a:p>
          <a:p>
            <a:pPr lvl="1" algn="l">
              <a:buFont typeface="Arial" pitchFamily="34" charset="0"/>
              <a:buChar char="•"/>
            </a:pPr>
            <a:r>
              <a:rPr lang="es-PR" dirty="0">
                <a:solidFill>
                  <a:schemeClr val="tx1"/>
                </a:solidFill>
              </a:rPr>
              <a:t>Excepciones</a:t>
            </a:r>
            <a:endParaRPr lang="en-US" dirty="0">
              <a:solidFill>
                <a:schemeClr val="tx1"/>
              </a:solidFill>
            </a:endParaRPr>
          </a:p>
          <a:p>
            <a:pPr lvl="2" algn="l">
              <a:buFont typeface="Arial" pitchFamily="34" charset="0"/>
              <a:buChar char="•"/>
            </a:pPr>
            <a:r>
              <a:rPr lang="es-PR" sz="2800" dirty="0">
                <a:solidFill>
                  <a:schemeClr val="tx1"/>
                </a:solidFill>
              </a:rPr>
              <a:t>Fuente del semen, heridas, otra evidencia</a:t>
            </a:r>
            <a:endParaRPr lang="en-US" sz="2800" dirty="0">
              <a:solidFill>
                <a:schemeClr val="tx1"/>
              </a:solidFill>
            </a:endParaRPr>
          </a:p>
          <a:p>
            <a:pPr lvl="2" algn="l">
              <a:buFont typeface="Arial" pitchFamily="34" charset="0"/>
              <a:buChar char="•"/>
            </a:pPr>
            <a:r>
              <a:rPr lang="es-PR" sz="2800" dirty="0">
                <a:solidFill>
                  <a:schemeClr val="tx1"/>
                </a:solidFill>
              </a:rPr>
              <a:t>Consentimiento previo</a:t>
            </a:r>
            <a:endParaRPr lang="en-US" sz="2800" dirty="0">
              <a:solidFill>
                <a:schemeClr val="tx1"/>
              </a:solidFill>
            </a:endParaRPr>
          </a:p>
          <a:p>
            <a:pPr lvl="2" algn="l">
              <a:buFont typeface="Arial" pitchFamily="34" charset="0"/>
              <a:buChar char="•"/>
            </a:pPr>
            <a:r>
              <a:rPr lang="es-PR" sz="2800" dirty="0">
                <a:solidFill>
                  <a:schemeClr val="tx1"/>
                </a:solidFill>
              </a:rPr>
              <a:t>Requerido por la constitución</a:t>
            </a:r>
            <a:endParaRPr lang="en-US" sz="2800" dirty="0">
              <a:solidFill>
                <a:schemeClr val="tx1"/>
              </a:solidFill>
            </a:endParaRPr>
          </a:p>
          <a:p>
            <a:pPr lvl="3" algn="l">
              <a:buFont typeface="Arial" pitchFamily="34" charset="0"/>
              <a:buChar char="•"/>
            </a:pPr>
            <a:r>
              <a:rPr lang="es-PR" sz="2800" dirty="0">
                <a:solidFill>
                  <a:schemeClr val="tx1"/>
                </a:solidFill>
              </a:rPr>
              <a:t>Prejuicios</a:t>
            </a:r>
            <a:endParaRPr lang="en-US" sz="2800" dirty="0">
              <a:solidFill>
                <a:schemeClr val="tx1"/>
              </a:solidFill>
            </a:endParaRPr>
          </a:p>
          <a:p>
            <a:pPr lvl="3" algn="l">
              <a:buFont typeface="Arial" pitchFamily="34" charset="0"/>
              <a:buChar char="•"/>
            </a:pPr>
            <a:r>
              <a:rPr lang="es-PR" sz="2800" dirty="0">
                <a:solidFill>
                  <a:schemeClr val="tx1"/>
                </a:solidFill>
              </a:rPr>
              <a:t>Motivo para fabricar</a:t>
            </a:r>
            <a:endParaRPr lang="en-US" sz="2800" dirty="0">
              <a:solidFill>
                <a:schemeClr val="tx1"/>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Garantizando una Respuesta Médico-Forense Apropiada</a:t>
            </a:r>
            <a:endParaRPr lang="en-US" sz="3600" b="1" dirty="0">
              <a:solidFill>
                <a:schemeClr val="tx1"/>
              </a:solidFill>
            </a:endParaRPr>
          </a:p>
          <a:p>
            <a:r>
              <a:rPr lang="es-PR" dirty="0"/>
              <a:t> </a:t>
            </a:r>
            <a:endParaRPr lang="en-US" dirty="0"/>
          </a:p>
          <a:p>
            <a:endParaRPr lang="es-PR" dirty="0" smtClean="0">
              <a:solidFill>
                <a:schemeClr val="tx1"/>
              </a:solidFill>
            </a:endParaRPr>
          </a:p>
          <a:p>
            <a:r>
              <a:rPr lang="es-PR" dirty="0" smtClean="0">
                <a:solidFill>
                  <a:schemeClr val="tx1"/>
                </a:solidFill>
              </a:rPr>
              <a:t>Tratando </a:t>
            </a:r>
            <a:r>
              <a:rPr lang="es-PR" dirty="0">
                <a:solidFill>
                  <a:schemeClr val="tx1"/>
                </a:solidFill>
              </a:rPr>
              <a:t>los Asuntos Particulares del Paciente IPSA</a:t>
            </a:r>
            <a:endParaRPr lang="en-US" dirty="0">
              <a:solidFill>
                <a:schemeClr val="tx1"/>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20000"/>
          </a:bodyPr>
          <a:lstStyle/>
          <a:p>
            <a:r>
              <a:rPr lang="es-PR" sz="3900" b="1" dirty="0">
                <a:solidFill>
                  <a:schemeClr val="tx1"/>
                </a:solidFill>
              </a:rPr>
              <a:t>En general…</a:t>
            </a:r>
            <a:endParaRPr lang="en-US" sz="3900" b="1" dirty="0">
              <a:solidFill>
                <a:schemeClr val="tx1"/>
              </a:solidFill>
            </a:endParaRPr>
          </a:p>
          <a:p>
            <a:pPr marL="234950" lvl="0" indent="-234950" algn="l">
              <a:buFont typeface="Arial" pitchFamily="34" charset="0"/>
              <a:buChar char="•"/>
            </a:pPr>
            <a:r>
              <a:rPr lang="es-PR" dirty="0">
                <a:solidFill>
                  <a:schemeClr val="tx1"/>
                </a:solidFill>
              </a:rPr>
              <a:t>Los pacientes con una queja principal de agresión sexual en manos de su pareja íntima enfrentan complicaciones muy diferentes a otros tipos de pacientes de agresión sexual.</a:t>
            </a:r>
            <a:endParaRPr lang="en-US" dirty="0">
              <a:solidFill>
                <a:schemeClr val="tx1"/>
              </a:solidFill>
            </a:endParaRPr>
          </a:p>
          <a:p>
            <a:pPr marL="234950" lvl="0" indent="-234950" algn="l">
              <a:buFont typeface="Arial" pitchFamily="34" charset="0"/>
              <a:buChar char="•"/>
            </a:pPr>
            <a:r>
              <a:rPr lang="es-PR" dirty="0">
                <a:solidFill>
                  <a:schemeClr val="tx1"/>
                </a:solidFill>
              </a:rPr>
              <a:t>Entender la relación entre la víctima y el agresor le permite al personal médico crear un plan de alta específico para suplir las necesidades de un paciente individual.</a:t>
            </a:r>
            <a:endParaRPr lang="en-US" dirty="0">
              <a:solidFill>
                <a:schemeClr val="tx1"/>
              </a:solidFill>
            </a:endParaRPr>
          </a:p>
          <a:p>
            <a:pPr marL="692150" lvl="1" indent="-234950" algn="l">
              <a:buFont typeface="Arial" pitchFamily="34" charset="0"/>
              <a:buChar char="•"/>
            </a:pPr>
            <a:r>
              <a:rPr lang="es-PR" dirty="0">
                <a:solidFill>
                  <a:schemeClr val="tx1"/>
                </a:solidFill>
              </a:rPr>
              <a:t>Las instrucciones de alta pre-impresas frecuentemente provistas a los pacientes de agresión sexual muchas veces son inadecuadas y no toman en cuenta las situaciones y prioridades sumamente individuales.</a:t>
            </a:r>
            <a:endParaRPr lang="en-US" dirty="0">
              <a:solidFill>
                <a:schemeClr val="tx1"/>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Cómo se diferencia este examen de los exámenes de seguridad “típicos”?</a:t>
            </a:r>
            <a:endParaRPr lang="en-US" sz="3600" b="1" dirty="0">
              <a:solidFill>
                <a:schemeClr val="tx1"/>
              </a:solidFill>
            </a:endParaRPr>
          </a:p>
          <a:p>
            <a:pPr marL="163513" lvl="0" indent="-163513" algn="l">
              <a:buFont typeface="Arial" pitchFamily="34" charset="0"/>
              <a:buChar char="•"/>
            </a:pPr>
            <a:r>
              <a:rPr lang="es-PR" dirty="0">
                <a:solidFill>
                  <a:schemeClr val="tx1"/>
                </a:solidFill>
              </a:rPr>
              <a:t>Potencialmente tienen mayor énfasis en documentación mediante fotos</a:t>
            </a:r>
            <a:endParaRPr lang="en-US" dirty="0">
              <a:solidFill>
                <a:schemeClr val="tx1"/>
              </a:solidFill>
            </a:endParaRPr>
          </a:p>
          <a:p>
            <a:pPr marL="163513" lvl="0" indent="-163513" algn="l">
              <a:buFont typeface="Arial" pitchFamily="34" charset="0"/>
              <a:buChar char="•"/>
            </a:pPr>
            <a:r>
              <a:rPr lang="es-PR" dirty="0">
                <a:solidFill>
                  <a:schemeClr val="tx1"/>
                </a:solidFill>
              </a:rPr>
              <a:t>El caso tiene mayor probabilidad de involucrar un patrón continuo de heridas que nunca fueron documentadas cuidadosamente</a:t>
            </a:r>
            <a:endParaRPr lang="en-US" dirty="0">
              <a:solidFill>
                <a:schemeClr val="tx1"/>
              </a:solidFill>
            </a:endParaRPr>
          </a:p>
          <a:p>
            <a:pPr marL="163513" indent="-163513" algn="l">
              <a:buFont typeface="Arial" pitchFamily="34" charset="0"/>
              <a:buChar char="•"/>
            </a:pPr>
            <a:r>
              <a:rPr lang="es-PR" dirty="0">
                <a:solidFill>
                  <a:schemeClr val="tx1"/>
                </a:solidFill>
              </a:rPr>
              <a:t>Los niños frecuentemente están involucrados y deben ser examinados y referidos adecuadamente</a:t>
            </a:r>
            <a:endParaRPr lang="en-US" dirty="0">
              <a:solidFill>
                <a:schemeClr val="tx1"/>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a:bodyPr>
          <a:lstStyle/>
          <a:p>
            <a:r>
              <a:rPr lang="es-PR" sz="3600" b="1" dirty="0">
                <a:solidFill>
                  <a:schemeClr val="tx1"/>
                </a:solidFill>
              </a:rPr>
              <a:t>¿Cómo se diferencia este examen de los exámenes de seguridad “típicos”?</a:t>
            </a:r>
            <a:endParaRPr lang="en-US" sz="3600" b="1" dirty="0">
              <a:solidFill>
                <a:schemeClr val="tx1"/>
              </a:solidFill>
            </a:endParaRPr>
          </a:p>
          <a:p>
            <a:pPr marL="163513" lvl="0" indent="-163513" algn="l">
              <a:buFont typeface="Arial" pitchFamily="34" charset="0"/>
              <a:buChar char="•"/>
            </a:pPr>
            <a:r>
              <a:rPr lang="es-PR" dirty="0">
                <a:solidFill>
                  <a:schemeClr val="tx1"/>
                </a:solidFill>
              </a:rPr>
              <a:t>Existe una gran probabilidad de que el paciente regrese al agresor</a:t>
            </a:r>
            <a:endParaRPr lang="en-US" dirty="0">
              <a:solidFill>
                <a:schemeClr val="tx1"/>
              </a:solidFill>
            </a:endParaRPr>
          </a:p>
          <a:p>
            <a:pPr marL="163513" lvl="0" indent="-163513" algn="l">
              <a:buFont typeface="Arial" pitchFamily="34" charset="0"/>
              <a:buChar char="•"/>
            </a:pPr>
            <a:r>
              <a:rPr lang="es-PR" dirty="0">
                <a:solidFill>
                  <a:schemeClr val="tx1"/>
                </a:solidFill>
              </a:rPr>
              <a:t>Letalidad (mortalidad) es un problema muy real después del examen</a:t>
            </a:r>
            <a:endParaRPr lang="en-US" dirty="0">
              <a:solidFill>
                <a:schemeClr val="tx1"/>
              </a:solidFill>
            </a:endParaRPr>
          </a:p>
          <a:p>
            <a:pPr marL="163513" lvl="0" indent="-163513" algn="l">
              <a:buFont typeface="Arial" pitchFamily="34" charset="0"/>
              <a:buChar char="•"/>
            </a:pPr>
            <a:r>
              <a:rPr lang="es-PR" dirty="0">
                <a:solidFill>
                  <a:schemeClr val="tx1"/>
                </a:solidFill>
              </a:rPr>
              <a:t>Los hallazgos de los exámenes médico-forenses pueden ser utilizados en juicios por ofensas menores</a:t>
            </a:r>
            <a:endParaRPr lang="en-US" dirty="0">
              <a:solidFill>
                <a:schemeClr val="tx1"/>
              </a:solidFill>
            </a:endParaRPr>
          </a:p>
          <a:p>
            <a:pPr marL="163513" indent="-163513" algn="l">
              <a:buFont typeface="Arial" pitchFamily="34" charset="0"/>
              <a:buChar char="•"/>
            </a:pPr>
            <a:r>
              <a:rPr lang="es-PR" dirty="0">
                <a:solidFill>
                  <a:schemeClr val="tx1"/>
                </a:solidFill>
              </a:rPr>
              <a:t>Los hallazgos de los exámenes médico-forenses pueden ser utilizados en procedimientos civiles</a:t>
            </a:r>
            <a:endParaRPr lang="en-US" dirty="0">
              <a:solidFill>
                <a:schemeClr val="tx1"/>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20000"/>
          </a:bodyPr>
          <a:lstStyle/>
          <a:p>
            <a:r>
              <a:rPr lang="es-PR" sz="3900" b="1" dirty="0">
                <a:solidFill>
                  <a:schemeClr val="tx1"/>
                </a:solidFill>
              </a:rPr>
              <a:t>Potencialmente Ponen Mayor Énfasis en la Documentación Mediante Fotos </a:t>
            </a:r>
            <a:endParaRPr lang="en-US" sz="3900" b="1" dirty="0">
              <a:solidFill>
                <a:schemeClr val="tx1"/>
              </a:solidFill>
            </a:endParaRPr>
          </a:p>
          <a:p>
            <a:pPr marL="234950" lvl="0" indent="-187325" algn="l">
              <a:buFont typeface="Arial" pitchFamily="34" charset="0"/>
              <a:buChar char="•"/>
            </a:pPr>
            <a:r>
              <a:rPr lang="es-PR" dirty="0">
                <a:solidFill>
                  <a:schemeClr val="tx1"/>
                </a:solidFill>
              </a:rPr>
              <a:t>Los casos de violencia por parejas íntimas (IPV) tienden enfatizar las fotos</a:t>
            </a:r>
            <a:endParaRPr lang="en-US" dirty="0">
              <a:solidFill>
                <a:schemeClr val="tx1"/>
              </a:solidFill>
            </a:endParaRPr>
          </a:p>
          <a:p>
            <a:pPr marL="234950" lvl="0" indent="-187325" algn="l">
              <a:buFont typeface="Arial" pitchFamily="34" charset="0"/>
              <a:buChar char="•"/>
            </a:pPr>
            <a:r>
              <a:rPr lang="es-PR" dirty="0">
                <a:solidFill>
                  <a:schemeClr val="tx1"/>
                </a:solidFill>
              </a:rPr>
              <a:t>Es importante pedirle a los pacientes que regresen dentro de una semana para repetir las fotos debido a que las heridas se desarrollan y cambian, particularmente en casos que incluyen estrangulación</a:t>
            </a:r>
            <a:endParaRPr lang="en-US" dirty="0">
              <a:solidFill>
                <a:schemeClr val="tx1"/>
              </a:solidFill>
            </a:endParaRPr>
          </a:p>
          <a:p>
            <a:pPr marL="692150" lvl="1" indent="-187325" algn="l">
              <a:buFont typeface="Arial" pitchFamily="34" charset="0"/>
              <a:buChar char="•"/>
            </a:pPr>
            <a:r>
              <a:rPr lang="es-PR" dirty="0">
                <a:solidFill>
                  <a:schemeClr val="tx1"/>
                </a:solidFill>
              </a:rPr>
              <a:t>Si los servicios médicos no pueden proveer este servicio, considere discutir el caso con el equipo de respuesta comunitaria coordinada (CRR) para crear protocolos para obtener fotografías repetidas mediante otros medios</a:t>
            </a: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a:p>
          <a:p>
            <a:endParaRPr lang="en-US" dirty="0" smtClean="0"/>
          </a:p>
          <a:p>
            <a:endParaRPr lang="en-US" dirty="0"/>
          </a:p>
          <a:p>
            <a:r>
              <a:rPr lang="es-PR" dirty="0">
                <a:solidFill>
                  <a:schemeClr val="tx1"/>
                </a:solidFill>
              </a:rPr>
              <a:t>Los Agresores Sexuales de sus Parejas Intimas que Comúnmente  Olvidamos</a:t>
            </a:r>
            <a:endParaRPr lang="en-US" dirty="0">
              <a:solidFill>
                <a:schemeClr val="tx1"/>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a:bodyPr>
          <a:lstStyle/>
          <a:p>
            <a:r>
              <a:rPr lang="es-PR" sz="3900" b="1" dirty="0">
                <a:solidFill>
                  <a:schemeClr val="tx1"/>
                </a:solidFill>
              </a:rPr>
              <a:t>Potencialmente Ponen Mayor Énfasis en la Documentación Mediante Fotos</a:t>
            </a:r>
            <a:endParaRPr lang="en-US" sz="3900" b="1" dirty="0">
              <a:solidFill>
                <a:schemeClr val="tx1"/>
              </a:solidFill>
            </a:endParaRPr>
          </a:p>
          <a:p>
            <a:pPr marL="163513" lvl="0" indent="-163513" algn="l">
              <a:buFont typeface="Arial" pitchFamily="34" charset="0"/>
              <a:buChar char="•"/>
            </a:pPr>
            <a:r>
              <a:rPr lang="es-PR" dirty="0">
                <a:solidFill>
                  <a:schemeClr val="tx1"/>
                </a:solidFill>
              </a:rPr>
              <a:t>Debido a que los pacientes de IPV pueden cambiar sus declaraciones antes del juicio (ya sea voluntariamente o por amenaza), estas fotos muchas veces son el único récord del evento</a:t>
            </a:r>
            <a:endParaRPr lang="en-US" dirty="0">
              <a:solidFill>
                <a:schemeClr val="tx1"/>
              </a:solidFill>
            </a:endParaRPr>
          </a:p>
          <a:p>
            <a:pPr marL="620713" lvl="1" indent="-163513" algn="l">
              <a:buFont typeface="Arial" pitchFamily="34" charset="0"/>
              <a:buChar char="•"/>
            </a:pPr>
            <a:r>
              <a:rPr lang="es-PR" dirty="0">
                <a:solidFill>
                  <a:schemeClr val="tx1"/>
                </a:solidFill>
              </a:rPr>
              <a:t>Es importante que el personal clínico esté seguro de que las fotos son de alta calidad</a:t>
            </a:r>
            <a:endParaRPr lang="en-US" dirty="0">
              <a:solidFill>
                <a:schemeClr val="tx1"/>
              </a:solidFill>
            </a:endParaRPr>
          </a:p>
          <a:p>
            <a:pPr marL="620713" lvl="1" indent="-163513" algn="l">
              <a:buFont typeface="Arial" pitchFamily="34" charset="0"/>
              <a:buChar char="•"/>
            </a:pPr>
            <a:r>
              <a:rPr lang="es-PR" dirty="0">
                <a:solidFill>
                  <a:schemeClr val="tx1"/>
                </a:solidFill>
              </a:rPr>
              <a:t>Deben ser mantenidas como parte del récord médico para enfatizar que las fotos son documentación médica, y no simplemente herramientas para la investigación</a:t>
            </a:r>
            <a:endParaRPr lang="en-US" dirty="0">
              <a:solidFill>
                <a:schemeClr val="tx1"/>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El caso tiene mayor probabilidad de involucrar un patrón continuo de </a:t>
            </a:r>
            <a:r>
              <a:rPr lang="es-PR" sz="3600" b="1" dirty="0" smtClean="0">
                <a:solidFill>
                  <a:schemeClr val="tx1"/>
                </a:solidFill>
              </a:rPr>
              <a:t>heridas</a:t>
            </a:r>
          </a:p>
          <a:p>
            <a:r>
              <a:rPr lang="es-PR" sz="3600" b="1" dirty="0" smtClean="0">
                <a:solidFill>
                  <a:schemeClr val="tx1"/>
                </a:solidFill>
              </a:rPr>
              <a:t> </a:t>
            </a:r>
            <a:endParaRPr lang="en-US" sz="3600" b="1" dirty="0">
              <a:solidFill>
                <a:schemeClr val="tx1"/>
              </a:solidFill>
            </a:endParaRPr>
          </a:p>
          <a:p>
            <a:pPr algn="l"/>
            <a:r>
              <a:rPr lang="es-PR" dirty="0">
                <a:solidFill>
                  <a:schemeClr val="tx1"/>
                </a:solidFill>
              </a:rPr>
              <a:t>Debido a que la IPV tiende a ser un problema crónico, y debido a que los pacientes no presentan cargos después del primer incidente, es importante mirar cuidadosamente para ver si hay heridas previas, incluyendo contusiones borrosas, cicatrices, </a:t>
            </a:r>
            <a:r>
              <a:rPr lang="es-PR" dirty="0" err="1">
                <a:solidFill>
                  <a:schemeClr val="tx1"/>
                </a:solidFill>
              </a:rPr>
              <a:t>queloides</a:t>
            </a:r>
            <a:r>
              <a:rPr lang="es-PR" dirty="0">
                <a:solidFill>
                  <a:schemeClr val="tx1"/>
                </a:solidFill>
              </a:rPr>
              <a:t> u otros indicadores.</a:t>
            </a:r>
            <a:endParaRPr lang="en-US" dirty="0">
              <a:solidFill>
                <a:schemeClr val="tx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10000"/>
          </a:bodyPr>
          <a:lstStyle/>
          <a:p>
            <a:r>
              <a:rPr lang="es-PR" sz="3900" b="1" dirty="0">
                <a:solidFill>
                  <a:schemeClr val="tx1"/>
                </a:solidFill>
              </a:rPr>
              <a:t>El caso tiene mayor probabilidad de involucrar un patrón continuo de heridas</a:t>
            </a:r>
            <a:endParaRPr lang="en-US" sz="3900" b="1" dirty="0">
              <a:solidFill>
                <a:schemeClr val="tx1"/>
              </a:solidFill>
            </a:endParaRPr>
          </a:p>
          <a:p>
            <a:r>
              <a:rPr lang="es-PR" dirty="0"/>
              <a:t> </a:t>
            </a:r>
            <a:endParaRPr lang="en-US" dirty="0"/>
          </a:p>
          <a:p>
            <a:pPr marL="234950" lvl="0" indent="-234950" algn="l">
              <a:buFont typeface="Arial" pitchFamily="34" charset="0"/>
              <a:buChar char="•"/>
            </a:pPr>
            <a:r>
              <a:rPr lang="es-PR" dirty="0">
                <a:solidFill>
                  <a:schemeClr val="tx1"/>
                </a:solidFill>
              </a:rPr>
              <a:t>El personal clínico debe ser cuidadoso al documentar todas las heridas, y de ser posible, diferenciar las heridas causadas por el incidente presente de las heridas infligidas previamente.</a:t>
            </a:r>
            <a:endParaRPr lang="en-US" dirty="0">
              <a:solidFill>
                <a:schemeClr val="tx1"/>
              </a:solidFill>
            </a:endParaRPr>
          </a:p>
          <a:p>
            <a:pPr marL="234950" indent="-234950" algn="l">
              <a:buFont typeface="Arial" pitchFamily="34" charset="0"/>
              <a:buChar char="•"/>
            </a:pPr>
            <a:r>
              <a:rPr lang="es-PR" dirty="0">
                <a:solidFill>
                  <a:schemeClr val="tx1"/>
                </a:solidFill>
              </a:rPr>
              <a:t>Tratamiento médico anterior y hospitalizaciones por otros episodios de violencia también pueden ser documentados en el historial médico del paciente, y como apoyo potencial para los planes de alta, cuando sea apropiado.</a:t>
            </a:r>
            <a:endParaRPr lang="en-US" dirty="0">
              <a:solidFill>
                <a:schemeClr val="tx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Los niños frecuentemente están </a:t>
            </a:r>
            <a:r>
              <a:rPr lang="es-PR" sz="3600" b="1" dirty="0" smtClean="0">
                <a:solidFill>
                  <a:schemeClr val="tx1"/>
                </a:solidFill>
              </a:rPr>
              <a:t>involucrados</a:t>
            </a:r>
          </a:p>
          <a:p>
            <a:endParaRPr lang="en-US" sz="3600" b="1" dirty="0">
              <a:solidFill>
                <a:schemeClr val="tx1"/>
              </a:solidFill>
            </a:endParaRPr>
          </a:p>
          <a:p>
            <a:pPr marL="163513" lvl="0" indent="-163513" algn="l">
              <a:buFont typeface="Arial" pitchFamily="34" charset="0"/>
              <a:buChar char="•"/>
            </a:pPr>
            <a:r>
              <a:rPr lang="es-PR" dirty="0">
                <a:solidFill>
                  <a:schemeClr val="tx1"/>
                </a:solidFill>
              </a:rPr>
              <a:t>Un gran número de pacientes IPV tienen niños en el hogar en el momento del abuso</a:t>
            </a:r>
            <a:endParaRPr lang="en-US" dirty="0">
              <a:solidFill>
                <a:schemeClr val="tx1"/>
              </a:solidFill>
            </a:endParaRPr>
          </a:p>
          <a:p>
            <a:pPr marL="163513" indent="-163513" algn="l">
              <a:buFont typeface="Arial" pitchFamily="34" charset="0"/>
              <a:buChar char="•"/>
            </a:pPr>
            <a:r>
              <a:rPr lang="es-PR" dirty="0">
                <a:solidFill>
                  <a:schemeClr val="tx1"/>
                </a:solidFill>
              </a:rPr>
              <a:t>Es imperativo que los niños sean examinados para señales de abuso, así como el padre/ madre(aún cuando no estén presentes)</a:t>
            </a:r>
            <a:endParaRPr lang="en-US" dirty="0">
              <a:solidFill>
                <a:schemeClr val="tx1"/>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Los niños frecuentemente están involucrados</a:t>
            </a:r>
            <a:endParaRPr lang="en-US" sz="3600" b="1" dirty="0">
              <a:solidFill>
                <a:schemeClr val="tx1"/>
              </a:solidFill>
            </a:endParaRPr>
          </a:p>
          <a:p>
            <a:pPr marL="163513" lvl="0" indent="-163513" algn="l">
              <a:buFont typeface="Arial" pitchFamily="34" charset="0"/>
              <a:buChar char="•"/>
            </a:pPr>
            <a:r>
              <a:rPr lang="es-PR" dirty="0">
                <a:solidFill>
                  <a:schemeClr val="tx1"/>
                </a:solidFill>
              </a:rPr>
              <a:t>Si los niños también están siendo abusados, se debe cumplir con los requisitos de los reportes mandatorios</a:t>
            </a:r>
            <a:endParaRPr lang="en-US" dirty="0">
              <a:solidFill>
                <a:schemeClr val="tx1"/>
              </a:solidFill>
            </a:endParaRPr>
          </a:p>
          <a:p>
            <a:pPr marL="163513" indent="-163513" algn="l">
              <a:buFont typeface="Arial" pitchFamily="34" charset="0"/>
              <a:buChar char="•"/>
            </a:pPr>
            <a:r>
              <a:rPr lang="es-PR" dirty="0">
                <a:solidFill>
                  <a:schemeClr val="tx1"/>
                </a:solidFill>
              </a:rPr>
              <a:t>Necesitan parámetros para referidos de niños que son testigos de violencia, pero no han sido abusados o agredidos - ¿cuándo se reportan estos casos? ¿su comunidad tiene recursos para ayudarlos y a sus familias? </a:t>
            </a:r>
            <a:endParaRPr lang="en-US" dirty="0">
              <a:solidFill>
                <a:schemeClr val="tx1"/>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10000"/>
          </a:bodyPr>
          <a:lstStyle/>
          <a:p>
            <a:r>
              <a:rPr lang="es-PR" sz="3900" b="1" dirty="0">
                <a:solidFill>
                  <a:schemeClr val="tx1"/>
                </a:solidFill>
              </a:rPr>
              <a:t>Los niños frecuentemente están involucrados</a:t>
            </a:r>
            <a:endParaRPr lang="en-US" sz="3900" b="1" dirty="0">
              <a:solidFill>
                <a:schemeClr val="tx1"/>
              </a:solidFill>
            </a:endParaRPr>
          </a:p>
          <a:p>
            <a:pPr marL="163513" lvl="0" indent="-163513" algn="l">
              <a:buFont typeface="Arial" pitchFamily="34" charset="0"/>
              <a:buChar char="•"/>
            </a:pPr>
            <a:r>
              <a:rPr lang="es-PR" dirty="0">
                <a:solidFill>
                  <a:schemeClr val="tx1"/>
                </a:solidFill>
              </a:rPr>
              <a:t>El personal clínico puede considerar hacer el reporte con el paciente para así permitirle a él o ella escuchar los detalles de la declaración y potencialmente contestar preguntas sobre el incidente directamente.</a:t>
            </a:r>
            <a:endParaRPr lang="en-US" dirty="0">
              <a:solidFill>
                <a:schemeClr val="tx1"/>
              </a:solidFill>
            </a:endParaRPr>
          </a:p>
          <a:p>
            <a:pPr marL="163513" lvl="0" indent="-163513" algn="l">
              <a:buFont typeface="Arial" pitchFamily="34" charset="0"/>
              <a:buChar char="•"/>
            </a:pPr>
            <a:r>
              <a:rPr lang="es-PR" dirty="0">
                <a:solidFill>
                  <a:schemeClr val="tx1"/>
                </a:solidFill>
              </a:rPr>
              <a:t>Incluir a profesionales en protección de niños durante las reuniones regulares del equipo multidisciplinario puede facilitar la comunicación en este tipo de situaciones, y ayudar al personal clínico a navegar el sistema de respuesta de protección de niños en su jurisdicción. </a:t>
            </a:r>
            <a:endParaRPr lang="en-US" dirty="0">
              <a:solidFill>
                <a:schemeClr val="tx1"/>
              </a:solidFill>
            </a:endParaRP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El paciente podría regresar al </a:t>
            </a:r>
            <a:r>
              <a:rPr lang="es-PR" sz="3600" b="1" dirty="0" smtClean="0">
                <a:solidFill>
                  <a:schemeClr val="tx1"/>
                </a:solidFill>
              </a:rPr>
              <a:t>agresor</a:t>
            </a:r>
          </a:p>
          <a:p>
            <a:endParaRPr lang="en-US" sz="3600" b="1" dirty="0">
              <a:solidFill>
                <a:schemeClr val="tx1"/>
              </a:solidFill>
            </a:endParaRPr>
          </a:p>
          <a:p>
            <a:pPr marL="163513" lvl="0" indent="-163513" algn="l">
              <a:buFont typeface="Arial" pitchFamily="34" charset="0"/>
              <a:buChar char="•"/>
            </a:pPr>
            <a:r>
              <a:rPr lang="es-PR" dirty="0">
                <a:solidFill>
                  <a:schemeClr val="tx1"/>
                </a:solidFill>
              </a:rPr>
              <a:t>El personal clínico no puede comenzar un caso esperando o demandando el resultado que ellos creen que debe ocurrir</a:t>
            </a:r>
            <a:endParaRPr lang="en-US" dirty="0">
              <a:solidFill>
                <a:schemeClr val="tx1"/>
              </a:solidFill>
            </a:endParaRPr>
          </a:p>
          <a:p>
            <a:pPr marL="163513" indent="-163513" algn="l">
              <a:buFont typeface="Arial" pitchFamily="34" charset="0"/>
              <a:buChar char="•"/>
            </a:pPr>
            <a:r>
              <a:rPr lang="es-PR" dirty="0">
                <a:solidFill>
                  <a:schemeClr val="tx1"/>
                </a:solidFill>
              </a:rPr>
              <a:t>Todos los pacientes IPV deben recibir la misma calidad de cuidado, independientemente de su decisión de regresar o no con el agresor</a:t>
            </a:r>
            <a:endParaRPr lang="en-US" dirty="0">
              <a:solidFill>
                <a:schemeClr val="tx1"/>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a:bodyPr>
          <a:lstStyle/>
          <a:p>
            <a:r>
              <a:rPr lang="es-PR" sz="3600" b="1" dirty="0">
                <a:solidFill>
                  <a:schemeClr val="tx1"/>
                </a:solidFill>
              </a:rPr>
              <a:t>La letalidad (posibilidad de muerte) es un asunto sumamente real después del examen.</a:t>
            </a:r>
            <a:endParaRPr lang="en-US" sz="3600" b="1" dirty="0">
              <a:solidFill>
                <a:schemeClr val="tx1"/>
              </a:solidFill>
            </a:endParaRPr>
          </a:p>
          <a:p>
            <a:pPr marL="163513" lvl="0" indent="-163513" algn="l">
              <a:buFont typeface="Arial" pitchFamily="34" charset="0"/>
              <a:buChar char="•"/>
            </a:pPr>
            <a:r>
              <a:rPr lang="es-PR" dirty="0">
                <a:solidFill>
                  <a:schemeClr val="tx1"/>
                </a:solidFill>
              </a:rPr>
              <a:t>El potencial de muerte no puede ser ignorado</a:t>
            </a:r>
            <a:endParaRPr lang="en-US" dirty="0">
              <a:solidFill>
                <a:schemeClr val="tx1"/>
              </a:solidFill>
            </a:endParaRPr>
          </a:p>
          <a:p>
            <a:pPr marL="163513" lvl="0" indent="-163513" algn="l">
              <a:buFont typeface="Arial" pitchFamily="34" charset="0"/>
              <a:buChar char="•"/>
            </a:pPr>
            <a:r>
              <a:rPr lang="es-PR" dirty="0">
                <a:solidFill>
                  <a:schemeClr val="tx1"/>
                </a:solidFill>
              </a:rPr>
              <a:t>Es una parte importante del proceso de referido y evaluación de seguridad.  Debe ser individualizada para asegurar la mayor probabilidad de que ella sobreviva una vez sea dada de alta.</a:t>
            </a:r>
            <a:endParaRPr lang="en-US" dirty="0">
              <a:solidFill>
                <a:schemeClr val="tx1"/>
              </a:solidFill>
            </a:endParaRPr>
          </a:p>
          <a:p>
            <a:pPr marL="163513" indent="-163513" algn="l">
              <a:buFont typeface="Arial" pitchFamily="34" charset="0"/>
              <a:buChar char="•"/>
            </a:pPr>
            <a:r>
              <a:rPr lang="es-PR" dirty="0">
                <a:solidFill>
                  <a:schemeClr val="tx1"/>
                </a:solidFill>
              </a:rPr>
              <a:t>Usar herramientas como la Evaluación de Peligro de Campbell puede ayudar al trabajar con pacientes para evaluar el riesgo.</a:t>
            </a:r>
            <a:endParaRPr lang="en-US" dirty="0">
              <a:solidFill>
                <a:schemeClr val="tx1"/>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a:bodyPr>
          <a:lstStyle/>
          <a:p>
            <a:r>
              <a:rPr lang="es-PR" b="1" dirty="0">
                <a:solidFill>
                  <a:schemeClr val="tx1"/>
                </a:solidFill>
              </a:rPr>
              <a:t>La letalidad (posibilidad de muerte) es un asunto sumamente real después del examen.</a:t>
            </a:r>
            <a:endParaRPr lang="en-US" b="1" dirty="0">
              <a:solidFill>
                <a:schemeClr val="tx1"/>
              </a:solidFill>
            </a:endParaRPr>
          </a:p>
          <a:p>
            <a:pPr algn="l"/>
            <a:r>
              <a:rPr lang="es-PR" sz="3000" dirty="0">
                <a:solidFill>
                  <a:schemeClr val="tx1"/>
                </a:solidFill>
              </a:rPr>
              <a:t>“Mujer forzada a tener sexo cuando no lo desea” es el quinto factor más predecible en la tabla de evaluación de riesgo, aún más importante que la violencia física progresiva o el abuso de drogas de su pareja.  Una mujer abusada físicamente que también es forzada a tener sexo mostró estar siete veces más propensa a la muerte que otras mujeres abusadas.    </a:t>
            </a:r>
            <a:endParaRPr lang="es-PR" sz="3000" dirty="0" smtClean="0">
              <a:solidFill>
                <a:schemeClr val="tx1"/>
              </a:solidFill>
            </a:endParaRPr>
          </a:p>
          <a:p>
            <a:pPr algn="r"/>
            <a:r>
              <a:rPr lang="es-PR" sz="2800" dirty="0">
                <a:solidFill>
                  <a:schemeClr val="tx1"/>
                </a:solidFill>
              </a:rPr>
              <a:t>Campbell, et al., </a:t>
            </a:r>
            <a:r>
              <a:rPr lang="es-PR" sz="2800" i="1" dirty="0" err="1">
                <a:solidFill>
                  <a:schemeClr val="tx1"/>
                </a:solidFill>
              </a:rPr>
              <a:t>Assessing</a:t>
            </a:r>
            <a:r>
              <a:rPr lang="es-PR" sz="2800" i="1" dirty="0">
                <a:solidFill>
                  <a:schemeClr val="tx1"/>
                </a:solidFill>
              </a:rPr>
              <a:t> </a:t>
            </a:r>
            <a:r>
              <a:rPr lang="es-PR" sz="2800" i="1" dirty="0" err="1">
                <a:solidFill>
                  <a:schemeClr val="tx1"/>
                </a:solidFill>
              </a:rPr>
              <a:t>Risk</a:t>
            </a:r>
            <a:r>
              <a:rPr lang="es-PR" sz="2800" i="1" dirty="0">
                <a:solidFill>
                  <a:schemeClr val="tx1"/>
                </a:solidFill>
              </a:rPr>
              <a:t> </a:t>
            </a:r>
            <a:r>
              <a:rPr lang="es-PR" sz="2800" i="1" dirty="0" err="1">
                <a:solidFill>
                  <a:schemeClr val="tx1"/>
                </a:solidFill>
              </a:rPr>
              <a:t>Factors</a:t>
            </a:r>
            <a:r>
              <a:rPr lang="es-PR" sz="2800" i="1" dirty="0">
                <a:solidFill>
                  <a:schemeClr val="tx1"/>
                </a:solidFill>
              </a:rPr>
              <a:t> </a:t>
            </a:r>
            <a:r>
              <a:rPr lang="es-PR" sz="2800" i="1" dirty="0" err="1">
                <a:solidFill>
                  <a:schemeClr val="tx1"/>
                </a:solidFill>
              </a:rPr>
              <a:t>for</a:t>
            </a:r>
            <a:r>
              <a:rPr lang="es-PR" sz="2800" i="1" dirty="0">
                <a:solidFill>
                  <a:schemeClr val="tx1"/>
                </a:solidFill>
              </a:rPr>
              <a:t> </a:t>
            </a:r>
            <a:r>
              <a:rPr lang="es-PR" sz="2800" i="1" dirty="0" err="1">
                <a:solidFill>
                  <a:schemeClr val="tx1"/>
                </a:solidFill>
              </a:rPr>
              <a:t>Intimate</a:t>
            </a:r>
            <a:r>
              <a:rPr lang="es-PR" sz="2800" i="1" dirty="0">
                <a:solidFill>
                  <a:schemeClr val="tx1"/>
                </a:solidFill>
              </a:rPr>
              <a:t> </a:t>
            </a:r>
            <a:r>
              <a:rPr lang="es-PR" sz="2800" i="1" dirty="0" err="1">
                <a:solidFill>
                  <a:schemeClr val="tx1"/>
                </a:solidFill>
              </a:rPr>
              <a:t>Partner</a:t>
            </a:r>
            <a:r>
              <a:rPr lang="es-PR" sz="2800" i="1" dirty="0">
                <a:solidFill>
                  <a:schemeClr val="tx1"/>
                </a:solidFill>
              </a:rPr>
              <a:t> </a:t>
            </a:r>
            <a:r>
              <a:rPr lang="es-PR" sz="2800" i="1" dirty="0" err="1">
                <a:solidFill>
                  <a:schemeClr val="tx1"/>
                </a:solidFill>
              </a:rPr>
              <a:t>Homicides</a:t>
            </a:r>
            <a:r>
              <a:rPr lang="es-PR" sz="2800" dirty="0">
                <a:solidFill>
                  <a:schemeClr val="tx1"/>
                </a:solidFill>
              </a:rPr>
              <a:t>, </a:t>
            </a:r>
            <a:r>
              <a:rPr lang="es-PR" sz="2800" dirty="0" smtClean="0">
                <a:solidFill>
                  <a:schemeClr val="tx1"/>
                </a:solidFill>
              </a:rPr>
              <a:t>2003</a:t>
            </a:r>
            <a:endParaRPr lang="en-US" sz="3000" dirty="0">
              <a:solidFill>
                <a:schemeClr val="tx1"/>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smtClean="0">
                <a:solidFill>
                  <a:schemeClr val="tx1"/>
                </a:solidFill>
              </a:rPr>
              <a:t>Agresores</a:t>
            </a:r>
          </a:p>
          <a:p>
            <a:endParaRPr lang="en-US" b="1" dirty="0">
              <a:solidFill>
                <a:schemeClr val="tx1"/>
              </a:solidFill>
            </a:endParaRPr>
          </a:p>
          <a:p>
            <a:pPr lvl="0" algn="l">
              <a:buFont typeface="Arial" pitchFamily="34" charset="0"/>
              <a:buChar char="•"/>
            </a:pPr>
            <a:r>
              <a:rPr lang="es-PR" dirty="0">
                <a:solidFill>
                  <a:schemeClr val="tx1"/>
                </a:solidFill>
              </a:rPr>
              <a:t>Esposos(as)</a:t>
            </a:r>
            <a:endParaRPr lang="en-US" dirty="0">
              <a:solidFill>
                <a:schemeClr val="tx1"/>
              </a:solidFill>
            </a:endParaRPr>
          </a:p>
          <a:p>
            <a:pPr lvl="1" algn="l">
              <a:buFont typeface="Arial" pitchFamily="34" charset="0"/>
              <a:buChar char="•"/>
            </a:pPr>
            <a:r>
              <a:rPr lang="es-PR" dirty="0">
                <a:solidFill>
                  <a:schemeClr val="tx1"/>
                </a:solidFill>
              </a:rPr>
              <a:t>Líderes comunitarios</a:t>
            </a:r>
            <a:endParaRPr lang="en-US" dirty="0">
              <a:solidFill>
                <a:schemeClr val="tx1"/>
              </a:solidFill>
            </a:endParaRPr>
          </a:p>
          <a:p>
            <a:pPr lvl="0" algn="l">
              <a:buFont typeface="Arial" pitchFamily="34" charset="0"/>
              <a:buChar char="•"/>
            </a:pPr>
            <a:r>
              <a:rPr lang="es-PR" dirty="0">
                <a:solidFill>
                  <a:schemeClr val="tx1"/>
                </a:solidFill>
              </a:rPr>
              <a:t>Parejas románticas (actuales/pasados)</a:t>
            </a:r>
            <a:endParaRPr lang="en-US" dirty="0">
              <a:solidFill>
                <a:schemeClr val="tx1"/>
              </a:solidFill>
            </a:endParaRPr>
          </a:p>
          <a:p>
            <a:pPr lvl="1" algn="l">
              <a:buFont typeface="Arial" pitchFamily="34" charset="0"/>
              <a:buChar char="•"/>
            </a:pPr>
            <a:r>
              <a:rPr lang="es-PR" dirty="0">
                <a:solidFill>
                  <a:schemeClr val="tx1"/>
                </a:solidFill>
              </a:rPr>
              <a:t>Heterosexual</a:t>
            </a:r>
            <a:endParaRPr lang="en-US" dirty="0">
              <a:solidFill>
                <a:schemeClr val="tx1"/>
              </a:solidFill>
            </a:endParaRPr>
          </a:p>
          <a:p>
            <a:pPr lvl="1" algn="l">
              <a:buFont typeface="Arial" pitchFamily="34" charset="0"/>
              <a:buChar char="•"/>
            </a:pPr>
            <a:r>
              <a:rPr lang="es-PR" dirty="0">
                <a:solidFill>
                  <a:schemeClr val="tx1"/>
                </a:solidFill>
              </a:rPr>
              <a:t>LGBT</a:t>
            </a:r>
            <a:endParaRPr lang="en-US" dirty="0">
              <a:solidFill>
                <a:schemeClr val="tx1"/>
              </a:solidFill>
            </a:endParaRPr>
          </a:p>
          <a:p>
            <a:pPr lvl="1" algn="l">
              <a:buFont typeface="Arial" pitchFamily="34" charset="0"/>
              <a:buChar char="•"/>
            </a:pPr>
            <a:r>
              <a:rPr lang="es-PR" dirty="0">
                <a:solidFill>
                  <a:schemeClr val="tx1"/>
                </a:solidFill>
              </a:rPr>
              <a:t>Miembros de gangas</a:t>
            </a:r>
            <a:endParaRPr lang="en-US" dirty="0">
              <a:solidFill>
                <a:schemeClr val="tx1"/>
              </a:solidFill>
            </a:endParaRPr>
          </a:p>
          <a:p>
            <a:pPr lvl="1" algn="l">
              <a:buFont typeface="Arial" pitchFamily="34" charset="0"/>
              <a:buChar char="•"/>
            </a:pPr>
            <a:r>
              <a:rPr lang="es-PR" dirty="0">
                <a:solidFill>
                  <a:schemeClr val="tx1"/>
                </a:solidFill>
              </a:rPr>
              <a:t>Traficantes/”</a:t>
            </a:r>
            <a:r>
              <a:rPr lang="es-PR" dirty="0" err="1">
                <a:solidFill>
                  <a:schemeClr val="tx1"/>
                </a:solidFill>
              </a:rPr>
              <a:t>Pimps</a:t>
            </a:r>
            <a:r>
              <a:rPr lang="es-PR" dirty="0">
                <a:solidFill>
                  <a:schemeClr val="tx1"/>
                </a:solidFill>
              </a:rPr>
              <a:t>” (chulo/padrote)</a:t>
            </a:r>
            <a:endParaRPr lang="en-US" dirty="0">
              <a:solidFill>
                <a:schemeClr val="tx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La letalidad (posibilidad de muerte) es un asunto sumamente real después del examen.</a:t>
            </a:r>
            <a:endParaRPr lang="en-US" sz="3600" b="1" dirty="0">
              <a:solidFill>
                <a:schemeClr val="tx1"/>
              </a:solidFill>
            </a:endParaRPr>
          </a:p>
          <a:p>
            <a:pPr algn="l"/>
            <a:r>
              <a:rPr lang="es-PR" dirty="0">
                <a:solidFill>
                  <a:schemeClr val="tx1"/>
                </a:solidFill>
              </a:rPr>
              <a:t>Los pacientes pueden subestimar o minimizar la magnitud del peligro que enfrentan, pero el paciente que le comunica que su vida está en riesgo es la mejor fuente de información posible en lo que se refiere al asunto de mortalidad en su vida.</a:t>
            </a:r>
            <a:endParaRPr lang="en-US" dirty="0">
              <a:solidFill>
                <a:schemeClr val="tx1"/>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85000" lnSpcReduction="20000"/>
          </a:bodyPr>
          <a:lstStyle/>
          <a:p>
            <a:r>
              <a:rPr lang="es-PR" sz="3800" b="1" dirty="0">
                <a:solidFill>
                  <a:schemeClr val="tx1"/>
                </a:solidFill>
              </a:rPr>
              <a:t>Los hallazgos de los exámenes médico-forenses pueden ser utilizados en juicios por ofensas menores</a:t>
            </a:r>
            <a:endParaRPr lang="en-US" sz="3800" b="1" dirty="0">
              <a:solidFill>
                <a:schemeClr val="tx1"/>
              </a:solidFill>
            </a:endParaRPr>
          </a:p>
          <a:p>
            <a:pPr marL="163513" lvl="0" indent="-163513" algn="l">
              <a:buFont typeface="Arial" pitchFamily="34" charset="0"/>
              <a:buChar char="•"/>
            </a:pPr>
            <a:r>
              <a:rPr lang="es-PR" dirty="0">
                <a:solidFill>
                  <a:schemeClr val="tx1"/>
                </a:solidFill>
              </a:rPr>
              <a:t>En algunos casos el cargo de agresión sexual se puede caer y la violencia por pareja íntima puede generar un cargo al nivel de ofensa menor</a:t>
            </a:r>
            <a:endParaRPr lang="en-US" dirty="0">
              <a:solidFill>
                <a:schemeClr val="tx1"/>
              </a:solidFill>
            </a:endParaRPr>
          </a:p>
          <a:p>
            <a:pPr marL="163513" lvl="0" indent="-163513" algn="l">
              <a:buFont typeface="Arial" pitchFamily="34" charset="0"/>
              <a:buChar char="•"/>
            </a:pPr>
            <a:r>
              <a:rPr lang="es-PR" dirty="0">
                <a:solidFill>
                  <a:schemeClr val="tx1"/>
                </a:solidFill>
              </a:rPr>
              <a:t>Para los fiscales que no están familiarizados con el personal clínico forense o los exámenes forenses (muchos fiscales en casos menores no están familiarizados) puede haber confusión alrededor del tu rol o tus prioridades en el cuidado del paciente</a:t>
            </a:r>
            <a:endParaRPr lang="en-US" dirty="0">
              <a:solidFill>
                <a:schemeClr val="tx1"/>
              </a:solidFill>
            </a:endParaRPr>
          </a:p>
          <a:p>
            <a:pPr marL="163513" indent="-163513" algn="l">
              <a:buFont typeface="Arial" pitchFamily="34" charset="0"/>
              <a:buChar char="•"/>
            </a:pPr>
            <a:r>
              <a:rPr lang="es-PR" dirty="0">
                <a:solidFill>
                  <a:schemeClr val="tx1"/>
                </a:solidFill>
              </a:rPr>
              <a:t>Dependiendo de la jurisdicción, los fiscales en casos de ofensas menores no necesariamente han participado en los Equipos de Respuesta a la Agresión Sexual (</a:t>
            </a:r>
            <a:r>
              <a:rPr lang="es-PR" dirty="0" err="1">
                <a:solidFill>
                  <a:schemeClr val="tx1"/>
                </a:solidFill>
              </a:rPr>
              <a:t>SARTs</a:t>
            </a:r>
            <a:r>
              <a:rPr lang="es-PR" dirty="0">
                <a:solidFill>
                  <a:schemeClr val="tx1"/>
                </a:solidFill>
              </a:rPr>
              <a:t>) o en otros equipos de respuesta multidisciplinaria (</a:t>
            </a:r>
            <a:r>
              <a:rPr lang="es-PR" dirty="0" err="1">
                <a:solidFill>
                  <a:schemeClr val="tx1"/>
                </a:solidFill>
              </a:rPr>
              <a:t>MDTs</a:t>
            </a:r>
            <a:r>
              <a:rPr lang="es-PR" dirty="0">
                <a:solidFill>
                  <a:schemeClr val="tx1"/>
                </a:solidFill>
              </a:rPr>
              <a:t>) </a:t>
            </a:r>
            <a:endParaRPr lang="en-US" dirty="0">
              <a:solidFill>
                <a:schemeClr val="tx1"/>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a:solidFill>
                  <a:schemeClr val="tx1"/>
                </a:solidFill>
              </a:rPr>
              <a:t>Los hallazgos de los exámenes médico-forenses pueden ser utilizados en procedimientos civiles</a:t>
            </a:r>
            <a:endParaRPr lang="en-US" b="1" dirty="0">
              <a:solidFill>
                <a:schemeClr val="tx1"/>
              </a:solidFill>
            </a:endParaRPr>
          </a:p>
          <a:p>
            <a:pPr marL="163513" lvl="0" indent="-163513" algn="l">
              <a:buFont typeface="Arial" pitchFamily="34" charset="0"/>
              <a:buChar char="•"/>
            </a:pPr>
            <a:r>
              <a:rPr lang="es-PR" sz="2800" dirty="0">
                <a:solidFill>
                  <a:schemeClr val="tx1"/>
                </a:solidFill>
              </a:rPr>
              <a:t>En casos de IPV, los pacientes pueden decidir utilizar sus expedientes médicos en casos de divorcio, custodia y para obtener órdenes de protección.</a:t>
            </a:r>
            <a:endParaRPr lang="en-US" sz="2800" dirty="0">
              <a:solidFill>
                <a:schemeClr val="tx1"/>
              </a:solidFill>
            </a:endParaRPr>
          </a:p>
          <a:p>
            <a:pPr marL="163513" indent="-163513" algn="l">
              <a:buFont typeface="Arial" pitchFamily="34" charset="0"/>
              <a:buChar char="•"/>
            </a:pPr>
            <a:r>
              <a:rPr lang="es-PR" sz="2800" dirty="0">
                <a:solidFill>
                  <a:schemeClr val="tx1"/>
                </a:solidFill>
              </a:rPr>
              <a:t>El personal clínico puede estar expuesto a un sistema legal completamente nuevo, incluyendo abogados, magistrados y jueces con poca experiencia en nuestra práctica.</a:t>
            </a:r>
            <a:endParaRPr lang="en-US" sz="2800" dirty="0">
              <a:solidFill>
                <a:schemeClr val="tx1"/>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endParaRPr lang="en-US" dirty="0" smtClean="0"/>
          </a:p>
          <a:p>
            <a:endParaRPr lang="en-US" dirty="0" smtClean="0"/>
          </a:p>
          <a:p>
            <a:pPr algn="l"/>
            <a:r>
              <a:rPr lang="es-PR" dirty="0">
                <a:solidFill>
                  <a:schemeClr val="tx1"/>
                </a:solidFill>
              </a:rPr>
              <a:t>El personal clínico debe estar preparado para proveer cuidado médico comprensivo a las víctimas de violencia doméstica, que trate sus necesidades médico-forenses inmediatas y el cuidado médico durante las secuelas potenciales de violencia sexual crónica y/o aguda.</a:t>
            </a:r>
            <a:endParaRPr lang="en-US" dirty="0">
              <a:solidFill>
                <a:schemeClr val="tx1"/>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10000"/>
          </a:bodyPr>
          <a:lstStyle/>
          <a:p>
            <a:r>
              <a:rPr lang="es-PR" sz="3500" b="1" dirty="0">
                <a:solidFill>
                  <a:schemeClr val="tx1"/>
                </a:solidFill>
              </a:rPr>
              <a:t>Identificando la Violencia Sexual</a:t>
            </a:r>
            <a:endParaRPr lang="en-US" sz="3500" b="1" dirty="0">
              <a:solidFill>
                <a:schemeClr val="tx1"/>
              </a:solidFill>
            </a:endParaRPr>
          </a:p>
          <a:p>
            <a:pPr marL="163513" lvl="0" indent="-163513" algn="l">
              <a:buFont typeface="Arial" pitchFamily="34" charset="0"/>
              <a:buChar char="•"/>
            </a:pPr>
            <a:r>
              <a:rPr lang="es-PR" dirty="0">
                <a:solidFill>
                  <a:schemeClr val="tx1"/>
                </a:solidFill>
              </a:rPr>
              <a:t>Aun cuando los pacientes le han confesado la IPV, la violencia sexual puede continuar sin ser detectada.</a:t>
            </a:r>
            <a:endParaRPr lang="en-US" dirty="0">
              <a:solidFill>
                <a:schemeClr val="tx1"/>
              </a:solidFill>
            </a:endParaRPr>
          </a:p>
          <a:p>
            <a:pPr marL="163513" lvl="0" indent="-163513" algn="l">
              <a:buFont typeface="Arial" pitchFamily="34" charset="0"/>
              <a:buChar char="•"/>
            </a:pPr>
            <a:r>
              <a:rPr lang="es-PR" dirty="0">
                <a:solidFill>
                  <a:schemeClr val="tx1"/>
                </a:solidFill>
              </a:rPr>
              <a:t>Los pacientes pueden tener dificultad etiquetando el sexo forzado con su pareja como “violación”.</a:t>
            </a:r>
            <a:endParaRPr lang="en-US" dirty="0">
              <a:solidFill>
                <a:schemeClr val="tx1"/>
              </a:solidFill>
            </a:endParaRPr>
          </a:p>
          <a:p>
            <a:pPr marL="163513" lvl="0" indent="-163513" algn="l">
              <a:buFont typeface="Arial" pitchFamily="34" charset="0"/>
              <a:buChar char="•"/>
            </a:pPr>
            <a:r>
              <a:rPr lang="es-PR" dirty="0">
                <a:solidFill>
                  <a:schemeClr val="tx1"/>
                </a:solidFill>
              </a:rPr>
              <a:t>Se necesitan preguntas específicas durante el examen, incluyendo diferentes tipos de violencia sexual, no solamente agresión sexual.</a:t>
            </a:r>
            <a:endParaRPr lang="en-US" dirty="0">
              <a:solidFill>
                <a:schemeClr val="tx1"/>
              </a:solidFill>
            </a:endParaRPr>
          </a:p>
          <a:p>
            <a:pPr marL="620713" lvl="1" indent="-163513" algn="l">
              <a:buFont typeface="Arial" pitchFamily="34" charset="0"/>
              <a:buChar char="•"/>
            </a:pPr>
            <a:r>
              <a:rPr lang="es-PR" dirty="0">
                <a:solidFill>
                  <a:schemeClr val="tx1"/>
                </a:solidFill>
              </a:rPr>
              <a:t>Forzar a la víctima a ver material pornográfico</a:t>
            </a:r>
            <a:endParaRPr lang="en-US" dirty="0">
              <a:solidFill>
                <a:schemeClr val="tx1"/>
              </a:solidFill>
            </a:endParaRPr>
          </a:p>
          <a:p>
            <a:pPr marL="620713" lvl="1" indent="-163513" algn="l">
              <a:buFont typeface="Arial" pitchFamily="34" charset="0"/>
              <a:buChar char="•"/>
            </a:pPr>
            <a:r>
              <a:rPr lang="es-PR" dirty="0">
                <a:solidFill>
                  <a:schemeClr val="tx1"/>
                </a:solidFill>
              </a:rPr>
              <a:t>Coerción reproductiva (ej. Sabotaje contraceptivo)</a:t>
            </a:r>
            <a:r>
              <a:rPr lang="es-PR" dirty="0"/>
              <a:t>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Episodios Agudos de Agresión Sexual</a:t>
            </a:r>
            <a:endParaRPr lang="en-US" sz="3600" b="1" dirty="0">
              <a:solidFill>
                <a:schemeClr val="tx1"/>
              </a:solidFill>
            </a:endParaRPr>
          </a:p>
          <a:p>
            <a:pPr marL="234950" lvl="0" indent="-234950" algn="l">
              <a:buFont typeface="Arial" pitchFamily="34" charset="0"/>
              <a:buChar char="•"/>
            </a:pPr>
            <a:r>
              <a:rPr lang="es-PR" dirty="0">
                <a:solidFill>
                  <a:schemeClr val="tx1"/>
                </a:solidFill>
              </a:rPr>
              <a:t>Los pacientes que admiten la agresión sexual aguda deben recibir la opción de un examen médico-forense.</a:t>
            </a:r>
            <a:endParaRPr lang="en-US" dirty="0">
              <a:solidFill>
                <a:schemeClr val="tx1"/>
              </a:solidFill>
            </a:endParaRPr>
          </a:p>
          <a:p>
            <a:pPr marL="234950" indent="-234950" algn="l">
              <a:buFont typeface="Arial" pitchFamily="34" charset="0"/>
              <a:buChar char="•"/>
            </a:pPr>
            <a:r>
              <a:rPr lang="es-PR" dirty="0">
                <a:solidFill>
                  <a:schemeClr val="tx1"/>
                </a:solidFill>
              </a:rPr>
              <a:t>Los pacientes que se rehúsan a la recolección de evidencia, también deben recibir la opción del examen, incluyendo infecciones sexualmente transmitidas y embarazo, según lo permita su historial y según lo desee el paciente.</a:t>
            </a:r>
            <a:endParaRPr lang="en-US" dirty="0">
              <a:solidFill>
                <a:schemeClr val="tx1"/>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92500" lnSpcReduction="10000"/>
          </a:bodyPr>
          <a:lstStyle/>
          <a:p>
            <a:r>
              <a:rPr lang="es-PR" sz="3900" b="1" dirty="0">
                <a:solidFill>
                  <a:schemeClr val="tx1"/>
                </a:solidFill>
              </a:rPr>
              <a:t>Secuelas de Cuidado Médico de Violencia Sexual</a:t>
            </a:r>
            <a:endParaRPr lang="en-US" sz="3900" b="1" dirty="0">
              <a:solidFill>
                <a:schemeClr val="tx1"/>
              </a:solidFill>
            </a:endParaRPr>
          </a:p>
          <a:p>
            <a:pPr marL="168275" lvl="0" indent="-168275" algn="l">
              <a:buFont typeface="Arial" pitchFamily="34" charset="0"/>
              <a:buChar char="•"/>
            </a:pPr>
            <a:r>
              <a:rPr lang="es-PR" dirty="0">
                <a:solidFill>
                  <a:schemeClr val="tx1"/>
                </a:solidFill>
              </a:rPr>
              <a:t>Los pacientes que admiten ser víctimas de violencia sexual tienen el potencial de desarrollar una variedad de secuelas de salud física y mental.</a:t>
            </a:r>
            <a:endParaRPr lang="en-US" dirty="0">
              <a:solidFill>
                <a:schemeClr val="tx1"/>
              </a:solidFill>
            </a:endParaRPr>
          </a:p>
          <a:p>
            <a:pPr marL="168275" lvl="0" indent="-168275" algn="l">
              <a:buFont typeface="Arial" pitchFamily="34" charset="0"/>
              <a:buChar char="•"/>
            </a:pPr>
            <a:r>
              <a:rPr lang="es-PR" dirty="0">
                <a:solidFill>
                  <a:schemeClr val="tx1"/>
                </a:solidFill>
              </a:rPr>
              <a:t>Entender estas asociaciones ayudará al personal clínico a identificar y tratar estos asuntos.</a:t>
            </a:r>
            <a:endParaRPr lang="en-US" dirty="0">
              <a:solidFill>
                <a:schemeClr val="tx1"/>
              </a:solidFill>
            </a:endParaRPr>
          </a:p>
          <a:p>
            <a:pPr marL="168275" indent="-168275" algn="l">
              <a:buFont typeface="Arial" pitchFamily="34" charset="0"/>
              <a:buChar char="•"/>
            </a:pPr>
            <a:r>
              <a:rPr lang="es-PR" dirty="0">
                <a:solidFill>
                  <a:schemeClr val="tx1"/>
                </a:solidFill>
              </a:rPr>
              <a:t>Aun más, reconocer cómo se interconectan el estado de salud y la violencia puede ayudar a disminuir la posibilidad de etiquetas equivocadas, de juicio, y dañinas  al paciente, tales como “irresponsable” y “en busca de en drogas”. </a:t>
            </a:r>
            <a:endParaRPr lang="en-US" dirty="0">
              <a:solidFill>
                <a:schemeClr val="tx1"/>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Capacidad del Personal Clínico</a:t>
            </a:r>
            <a:endParaRPr lang="en-US" sz="3600" b="1" dirty="0">
              <a:solidFill>
                <a:schemeClr val="tx1"/>
              </a:solidFill>
            </a:endParaRPr>
          </a:p>
          <a:p>
            <a:pPr marL="168275" lvl="0" indent="-168275" algn="l">
              <a:buFont typeface="Arial" pitchFamily="34" charset="0"/>
              <a:buChar char="•"/>
            </a:pPr>
            <a:r>
              <a:rPr lang="es-PR" dirty="0">
                <a:solidFill>
                  <a:schemeClr val="tx1"/>
                </a:solidFill>
              </a:rPr>
              <a:t>El personal clínico que provee cuidado a los pacientes con quejas de violencia doméstica necesitan tener cuidado y no separar la violencia sexual como un asunto diferente y no relacionado.</a:t>
            </a:r>
            <a:endParaRPr lang="en-US" dirty="0">
              <a:solidFill>
                <a:schemeClr val="tx1"/>
              </a:solidFill>
            </a:endParaRPr>
          </a:p>
          <a:p>
            <a:pPr marL="168275" indent="-168275" algn="l">
              <a:buFont typeface="Arial" pitchFamily="34" charset="0"/>
              <a:buChar char="•"/>
            </a:pPr>
            <a:r>
              <a:rPr lang="es-PR" dirty="0">
                <a:solidFill>
                  <a:schemeClr val="tx1"/>
                </a:solidFill>
              </a:rPr>
              <a:t>Individualizar la manera en que tratamos a pacientes de violencia sexual es crítico, y hay que entender que el contexto de la agresión debe interferir con el curso de tratamiento y el plan de alta. </a:t>
            </a:r>
            <a:endParaRPr lang="en-US" dirty="0">
              <a:solidFill>
                <a:schemeClr val="tx1"/>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Dando Prioridad a lo Médico</a:t>
            </a:r>
            <a:endParaRPr lang="en-US" sz="3600" b="1" dirty="0">
              <a:solidFill>
                <a:schemeClr val="tx1"/>
              </a:solidFill>
            </a:endParaRPr>
          </a:p>
          <a:p>
            <a:pPr marL="168275" lvl="0" indent="-168275" algn="l">
              <a:buFont typeface="Arial" pitchFamily="34" charset="0"/>
              <a:buChar char="•"/>
            </a:pPr>
            <a:r>
              <a:rPr lang="es-PR" dirty="0">
                <a:solidFill>
                  <a:schemeClr val="tx1"/>
                </a:solidFill>
              </a:rPr>
              <a:t>La vasta mayoría de los pacientes que vemos nunca verán el interior de una corte, pero el 100% tendrá la oportunidad de desarrollar una secuela de cuidado de salud causada por la violencia que han experimentado.</a:t>
            </a:r>
            <a:endParaRPr lang="en-US" dirty="0">
              <a:solidFill>
                <a:schemeClr val="tx1"/>
              </a:solidFill>
            </a:endParaRPr>
          </a:p>
          <a:p>
            <a:pPr marL="168275" indent="-168275" algn="l">
              <a:buFont typeface="Arial" pitchFamily="34" charset="0"/>
              <a:buChar char="•"/>
            </a:pPr>
            <a:r>
              <a:rPr lang="es-PR" dirty="0">
                <a:solidFill>
                  <a:schemeClr val="tx1"/>
                </a:solidFill>
              </a:rPr>
              <a:t>Encárguese de las necesidades médicas del paciente; documente un récord médico de calidad y el sistema legal se beneficiará si este es el curso de acción al final.</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normAutofit fontScale="70000" lnSpcReduction="20000"/>
          </a:bodyPr>
          <a:lstStyle/>
          <a:p>
            <a:r>
              <a:rPr lang="es-PR" b="1" dirty="0">
                <a:solidFill>
                  <a:schemeClr val="tx1"/>
                </a:solidFill>
              </a:rPr>
              <a:t>Gangas y Prostitución</a:t>
            </a:r>
            <a:endParaRPr lang="en-US" b="1" dirty="0">
              <a:solidFill>
                <a:schemeClr val="tx1"/>
              </a:solidFill>
            </a:endParaRPr>
          </a:p>
          <a:p>
            <a:endParaRPr lang="en-US" dirty="0" smtClean="0"/>
          </a:p>
          <a:p>
            <a:pPr algn="l"/>
            <a:r>
              <a:rPr lang="es-PR" sz="3600" dirty="0">
                <a:solidFill>
                  <a:schemeClr val="tx1"/>
                </a:solidFill>
              </a:rPr>
              <a:t>Cuando yo conocí a CD, ella y yo éramos como novio y novia.  Eso cambió dentro de tres semanas.  Le dije a CD que nosotros podríamos tener una vida juntos pero ella tendría que “trabajar” para ganarnos dinero.  Por “trabajo” quiero decir tener sexo con hombres por dinero.  Yo no tenía trabajo y el único dinero que me estaba ganando era a través del “trabajo” de CD.  CD me amaba y estuvo de acuerdo a ser una prostituta.  Yo le indicaba a CD cuánto debía cobrar por los actos sexuales; le decía dónde ir y con quién podía o no podía hablar. CD me llamaba “papi”, y me daba todo el dinero que ganaba después de cada “cita”.  CD y yo peleábamos y yo le gritaba y la empujaba debido a su trabajo como prostituta.  CD sabía que yo era miembro de la mafia callejera</a:t>
            </a:r>
            <a:r>
              <a:rPr lang="es-PR" sz="3600" dirty="0" smtClean="0">
                <a:solidFill>
                  <a:schemeClr val="tx1"/>
                </a:solidFill>
              </a:rPr>
              <a:t>.</a:t>
            </a:r>
          </a:p>
          <a:p>
            <a:pPr algn="l"/>
            <a:endParaRPr lang="es-PR" sz="3600" dirty="0">
              <a:solidFill>
                <a:schemeClr val="tx1"/>
              </a:solidFill>
            </a:endParaRPr>
          </a:p>
          <a:p>
            <a:pPr algn="l"/>
            <a:r>
              <a:rPr lang="es-PR" sz="2800" dirty="0">
                <a:solidFill>
                  <a:schemeClr val="tx1"/>
                </a:solidFill>
              </a:rPr>
              <a:t>Provisto por la Oficina del Fiscal del Condado de King, Seattle, WA</a:t>
            </a:r>
            <a:endParaRPr lang="en-US" sz="3600" dirty="0">
              <a:solidFill>
                <a:schemeClr val="tx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sz="3600" b="1" dirty="0">
                <a:solidFill>
                  <a:schemeClr val="tx1"/>
                </a:solidFill>
              </a:rPr>
              <a:t>Dando Prioridad a lo </a:t>
            </a:r>
            <a:r>
              <a:rPr lang="es-PR" sz="3600" b="1" dirty="0" smtClean="0">
                <a:solidFill>
                  <a:schemeClr val="tx1"/>
                </a:solidFill>
              </a:rPr>
              <a:t>Médico</a:t>
            </a:r>
          </a:p>
          <a:p>
            <a:endParaRPr lang="en-US" sz="3600" b="1" dirty="0">
              <a:solidFill>
                <a:schemeClr val="tx1"/>
              </a:solidFill>
            </a:endParaRPr>
          </a:p>
          <a:p>
            <a:pPr algn="l"/>
            <a:r>
              <a:rPr lang="es-PR" dirty="0">
                <a:solidFill>
                  <a:schemeClr val="tx1"/>
                </a:solidFill>
              </a:rPr>
              <a:t>Los pacientes que se sienten escuchados, que sienten que han recibido opciones, que sienten que son más que una escena del crimen, tienen mayor posibilidad de participar en el proceso de justicia criminal.</a:t>
            </a:r>
            <a:endParaRPr lang="en-US" dirty="0">
              <a:solidFill>
                <a:schemeClr val="tx1"/>
              </a:solidFill>
            </a:endParaRPr>
          </a:p>
          <a:p>
            <a:pPr algn="r"/>
            <a:r>
              <a:rPr lang="es-PR" sz="2000" dirty="0">
                <a:solidFill>
                  <a:schemeClr val="tx1"/>
                </a:solidFill>
              </a:rPr>
              <a:t>Campbell, et al., 2010</a:t>
            </a:r>
            <a:endParaRPr lang="en-US" sz="20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91200"/>
          </a:xfrm>
        </p:spPr>
        <p:txBody>
          <a:bodyPr/>
          <a:lstStyle/>
          <a:p>
            <a:r>
              <a:rPr lang="es-PR" b="1" dirty="0">
                <a:solidFill>
                  <a:schemeClr val="tx1"/>
                </a:solidFill>
              </a:rPr>
              <a:t>Minimizando a los Delincuentes que Abusan Sexualmente a sus Parejas Intimas</a:t>
            </a:r>
            <a:endParaRPr lang="en-US" b="1" dirty="0">
              <a:solidFill>
                <a:schemeClr val="tx1"/>
              </a:solidFill>
            </a:endParaRPr>
          </a:p>
          <a:p>
            <a:endParaRPr lang="es-PR" dirty="0" smtClean="0">
              <a:solidFill>
                <a:schemeClr val="tx1"/>
              </a:solidFill>
            </a:endParaRPr>
          </a:p>
          <a:p>
            <a:endParaRPr lang="es-PR" dirty="0">
              <a:solidFill>
                <a:schemeClr val="tx1"/>
              </a:solidFill>
            </a:endParaRPr>
          </a:p>
          <a:p>
            <a:r>
              <a:rPr lang="es-PR" dirty="0">
                <a:solidFill>
                  <a:schemeClr val="tx1"/>
                </a:solidFill>
              </a:rPr>
              <a:t> </a:t>
            </a:r>
            <a:endParaRPr lang="en-US" dirty="0">
              <a:solidFill>
                <a:schemeClr val="tx1"/>
              </a:solidFill>
            </a:endParaRPr>
          </a:p>
          <a:p>
            <a:r>
              <a:rPr lang="es-PR" dirty="0">
                <a:solidFill>
                  <a:schemeClr val="tx1"/>
                </a:solidFill>
              </a:rPr>
              <a:t>No reconocer la agresión sexual entre parejas íntimas como algo peligroso o problemático en la comunidad</a:t>
            </a:r>
            <a:endParaRPr lang="en-US"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3295</Words>
  <Application>Microsoft Office PowerPoint</Application>
  <PresentationFormat>On-screen Show (4:3)</PresentationFormat>
  <Paragraphs>408</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Enfoque en los Delincuentes</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kdaugherty</dc:creator>
  <cp:lastModifiedBy>kdaugherty</cp:lastModifiedBy>
  <cp:revision>18</cp:revision>
  <dcterms:created xsi:type="dcterms:W3CDTF">2011-09-12T13:49:42Z</dcterms:created>
  <dcterms:modified xsi:type="dcterms:W3CDTF">2011-09-12T15:21:16Z</dcterms:modified>
</cp:coreProperties>
</file>